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90" r:id="rId2"/>
    <p:sldId id="273" r:id="rId3"/>
    <p:sldId id="280" r:id="rId4"/>
    <p:sldId id="274" r:id="rId5"/>
    <p:sldId id="281" r:id="rId6"/>
    <p:sldId id="282" r:id="rId7"/>
    <p:sldId id="301" r:id="rId8"/>
    <p:sldId id="300" r:id="rId9"/>
    <p:sldId id="299" r:id="rId10"/>
    <p:sldId id="297" r:id="rId11"/>
    <p:sldId id="283" r:id="rId12"/>
    <p:sldId id="296" r:id="rId13"/>
    <p:sldId id="284" r:id="rId14"/>
    <p:sldId id="285" r:id="rId15"/>
    <p:sldId id="286" r:id="rId16"/>
    <p:sldId id="287" r:id="rId17"/>
    <p:sldId id="288" r:id="rId18"/>
    <p:sldId id="294" r:id="rId19"/>
    <p:sldId id="29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FFFF"/>
    <a:srgbClr val="F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80" d="100"/>
          <a:sy n="80" d="100"/>
        </p:scale>
        <p:origin x="378" y="-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9/6/2019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9/6/2019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9/6/2019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9/6/2019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r" rtl="1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234" y="0"/>
            <a:ext cx="12250233" cy="6857999"/>
          </a:xfrm>
        </p:spPr>
      </p:pic>
      <p:sp>
        <p:nvSpPr>
          <p:cNvPr id="6" name="Rectangle 5"/>
          <p:cNvSpPr/>
          <p:nvPr/>
        </p:nvSpPr>
        <p:spPr>
          <a:xfrm>
            <a:off x="1674254" y="2485624"/>
            <a:ext cx="8860664" cy="28977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Wound and Wound Healing</a:t>
            </a:r>
            <a:endParaRPr lang="en-US" sz="115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2744" y="5310148"/>
            <a:ext cx="75598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AHMADABADI A. (MD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</a:t>
            </a:r>
          </a:p>
          <a:p>
            <a:pPr algn="ctr"/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Assistant Professor of Surgery</a:t>
            </a:r>
            <a:endParaRPr lang="en-US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rgbClr val="FF9900"/>
                </a:solidFill>
              </a:rPr>
              <a:t>Mashhad university of medical sciences</a:t>
            </a:r>
          </a:p>
        </p:txBody>
      </p:sp>
    </p:spTree>
    <p:extLst>
      <p:ext uri="{BB962C8B-B14F-4D97-AF65-F5344CB8AC3E}">
        <p14:creationId xmlns:p14="http://schemas.microsoft.com/office/powerpoint/2010/main" val="16657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491" y="115910"/>
            <a:ext cx="941426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67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Delayed Primary Closure (DPC) or Healing by Tertiary Intention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The wound is initially managed as a secondary intention and after approximately </a:t>
            </a:r>
            <a:r>
              <a:rPr lang="en-US" sz="2800" b="1" dirty="0" smtClean="0">
                <a:solidFill>
                  <a:srgbClr val="FF0000"/>
                </a:solidFill>
              </a:rPr>
              <a:t>5 days</a:t>
            </a:r>
            <a:r>
              <a:rPr lang="en-US" sz="2800" dirty="0" smtClean="0"/>
              <a:t>, when the wound is clean and granulation tissue is abundant, the wound edges are actively approximated. Granulation tissue is not sterile but is extremely vascular and highly resistant to infection. </a:t>
            </a:r>
          </a:p>
          <a:p>
            <a:pPr algn="l" rtl="0"/>
            <a:r>
              <a:rPr lang="en-US" sz="2800" dirty="0" smtClean="0"/>
              <a:t>DPC combines the advantages of primary wound closure in terms of final cosmetic result and rapid return to function, while significantly reducing the risk of wound infection.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437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6433710" cy="36189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25036" y="3107834"/>
            <a:ext cx="6666962" cy="375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3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Skin Grafting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6847268" cy="443484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For large surface area full-thickness wounds that cannot be closed by secondary intention. </a:t>
            </a:r>
          </a:p>
          <a:p>
            <a:pPr algn="l" rtl="0"/>
            <a:r>
              <a:rPr lang="en-US" dirty="0" smtClean="0"/>
              <a:t>Partial thickness skin graft: epidermis + a portion of the underlying dermis. 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Imbibition</a:t>
            </a:r>
            <a:r>
              <a:rPr lang="en-US" dirty="0" smtClean="0"/>
              <a:t>: For the first 48 </a:t>
            </a:r>
            <a:r>
              <a:rPr lang="en-US" dirty="0" err="1" smtClean="0"/>
              <a:t>Hrs</a:t>
            </a:r>
            <a:r>
              <a:rPr lang="en-US" dirty="0" smtClean="0"/>
              <a:t>, the grafted skin derives its nutrients by passive absorption from the recipient bed. Thereafter the graft becomes </a:t>
            </a:r>
            <a:r>
              <a:rPr lang="en-US" dirty="0" err="1" smtClean="0"/>
              <a:t>revascularized</a:t>
            </a:r>
            <a:r>
              <a:rPr lang="en-US" dirty="0" smtClean="0"/>
              <a:t> and adherent to the bed.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424" y="2434107"/>
            <a:ext cx="4733576" cy="30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3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74" y="0"/>
            <a:ext cx="1011145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1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Systemic Factors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4851" y="1143000"/>
            <a:ext cx="11513711" cy="57150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Adequate </a:t>
            </a:r>
            <a:r>
              <a:rPr lang="en-US" dirty="0" smtClean="0">
                <a:solidFill>
                  <a:srgbClr val="FF0000"/>
                </a:solidFill>
              </a:rPr>
              <a:t>protein and calories </a:t>
            </a:r>
            <a:r>
              <a:rPr lang="en-US" dirty="0" smtClean="0"/>
              <a:t>to support wound healing. 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Folic acid </a:t>
            </a:r>
            <a:r>
              <a:rPr lang="en-US" dirty="0" smtClean="0"/>
              <a:t>is critical to the proper formation of collagen. 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Vitamin C </a:t>
            </a:r>
            <a:r>
              <a:rPr lang="en-US" dirty="0" smtClean="0"/>
              <a:t>deficiency: </a:t>
            </a:r>
            <a:r>
              <a:rPr lang="en-US" dirty="0"/>
              <a:t>S</a:t>
            </a:r>
            <a:r>
              <a:rPr lang="en-US" dirty="0" smtClean="0"/>
              <a:t>curvy: impaired wound healing, cutaneous sores and hemorrhagic gingivitis.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Vitamin E</a:t>
            </a:r>
            <a:r>
              <a:rPr lang="en-US" dirty="0" smtClean="0"/>
              <a:t>: Aids in immune function, fibroblast stimulation and inhibits prostaglandin synthesis.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Selenium</a:t>
            </a:r>
            <a:r>
              <a:rPr lang="en-US" dirty="0" smtClean="0"/>
              <a:t> is important for lymphocyte function and protects membranes from free radical damage.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Zinc</a:t>
            </a:r>
            <a:r>
              <a:rPr lang="en-US" dirty="0" smtClean="0"/>
              <a:t>: Possibly </a:t>
            </a:r>
            <a:r>
              <a:rPr lang="en-US" dirty="0" smtClean="0">
                <a:solidFill>
                  <a:srgbClr val="FF0000"/>
                </a:solidFill>
              </a:rPr>
              <a:t>the most essential element </a:t>
            </a:r>
            <a:r>
              <a:rPr lang="en-US" dirty="0" smtClean="0"/>
              <a:t>for wound healing: deficiency leads to </a:t>
            </a:r>
            <a:r>
              <a:rPr lang="en-US" dirty="0" smtClean="0">
                <a:sym typeface="Wingdings 3" panose="05040102010807070707" pitchFamily="18" charset="2"/>
              </a:rPr>
              <a:t> fibroblast proliferation</a:t>
            </a:r>
            <a:r>
              <a:rPr lang="en-US" dirty="0">
                <a:sym typeface="Wingdings 3" panose="05040102010807070707" pitchFamily="18" charset="2"/>
              </a:rPr>
              <a:t>,  </a:t>
            </a:r>
            <a:r>
              <a:rPr lang="en-US" dirty="0" smtClean="0">
                <a:sym typeface="Wingdings 3" panose="05040102010807070707" pitchFamily="18" charset="2"/>
              </a:rPr>
              <a:t>collagen synthesis, and likely </a:t>
            </a:r>
            <a:r>
              <a:rPr lang="en-US" dirty="0">
                <a:sym typeface="Wingdings 3" panose="05040102010807070707" pitchFamily="18" charset="2"/>
              </a:rPr>
              <a:t> </a:t>
            </a:r>
            <a:r>
              <a:rPr lang="en-US" dirty="0" smtClean="0">
                <a:sym typeface="Wingdings 3" panose="05040102010807070707" pitchFamily="18" charset="2"/>
              </a:rPr>
              <a:t>lymphocyte cellular immunity. </a:t>
            </a:r>
            <a:r>
              <a:rPr lang="en-US" sz="2800" dirty="0">
                <a:sym typeface="Wingdings 3" panose="05040102010807070707" pitchFamily="18" charset="2"/>
              </a:rPr>
              <a:t>Zinc is a cofactor for RNA and DNA polymerase. </a:t>
            </a:r>
            <a:endParaRPr lang="en-US" dirty="0" smtClean="0">
              <a:sym typeface="Wingdings 3" panose="05040102010807070707" pitchFamily="18" charset="2"/>
            </a:endParaRPr>
          </a:p>
          <a:p>
            <a:pPr algn="l" rtl="0"/>
            <a:r>
              <a:rPr lang="en-US" dirty="0" smtClean="0">
                <a:sym typeface="Wingdings 3" panose="05040102010807070707" pitchFamily="18" charset="2"/>
              </a:rPr>
              <a:t>Adequate </a:t>
            </a:r>
            <a:r>
              <a:rPr lang="en-US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fat</a:t>
            </a:r>
            <a:r>
              <a:rPr lang="en-US" dirty="0" smtClean="0">
                <a:sym typeface="Wingdings 3" panose="05040102010807070707" pitchFamily="18" charset="2"/>
              </a:rPr>
              <a:t> intake is required for the absorption of </a:t>
            </a:r>
            <a:r>
              <a:rPr lang="en-US" dirty="0" err="1" smtClean="0">
                <a:sym typeface="Wingdings 3" panose="05040102010807070707" pitchFamily="18" charset="2"/>
              </a:rPr>
              <a:t>Vit</a:t>
            </a:r>
            <a:r>
              <a:rPr lang="en-US" dirty="0" smtClean="0">
                <a:sym typeface="Wingdings 3" panose="05040102010807070707" pitchFamily="18" charset="2"/>
              </a:rPr>
              <a:t> D, A, K and E.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Vitamin K</a:t>
            </a:r>
            <a:r>
              <a:rPr lang="en-US" dirty="0" smtClean="0">
                <a:sym typeface="Wingdings 3" panose="05040102010807070707" pitchFamily="18" charset="2"/>
              </a:rPr>
              <a:t> is essential for the synthesis of clotting factors II, VII, IX, and 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60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62" y="978794"/>
            <a:ext cx="11848563" cy="5879206"/>
          </a:xfrm>
        </p:spPr>
        <p:txBody>
          <a:bodyPr>
            <a:noAutofit/>
          </a:bodyPr>
          <a:lstStyle/>
          <a:p>
            <a:pPr algn="l" rtl="0"/>
            <a:r>
              <a:rPr lang="en-US" sz="2500" dirty="0" err="1" smtClean="0">
                <a:solidFill>
                  <a:srgbClr val="FF0000"/>
                </a:solidFill>
              </a:rPr>
              <a:t>Vit</a:t>
            </a:r>
            <a:r>
              <a:rPr lang="en-US" sz="2500" dirty="0" smtClean="0">
                <a:solidFill>
                  <a:srgbClr val="FF0000"/>
                </a:solidFill>
              </a:rPr>
              <a:t>. A</a:t>
            </a:r>
            <a:r>
              <a:rPr lang="en-US" sz="2500" dirty="0" smtClean="0"/>
              <a:t>: </a:t>
            </a:r>
            <a:r>
              <a:rPr lang="en-US" sz="2500" dirty="0" smtClean="0">
                <a:sym typeface="Wingdings 3" panose="05040102010807070707" pitchFamily="18" charset="2"/>
              </a:rPr>
              <a:t> inflammatory response, </a:t>
            </a:r>
            <a:r>
              <a:rPr lang="en-US" sz="2500" dirty="0">
                <a:sym typeface="Wingdings 3" panose="05040102010807070707" pitchFamily="18" charset="2"/>
              </a:rPr>
              <a:t> </a:t>
            </a:r>
            <a:r>
              <a:rPr lang="en-US" sz="2500" dirty="0" smtClean="0">
                <a:sym typeface="Wingdings 3" panose="05040102010807070707" pitchFamily="18" charset="2"/>
              </a:rPr>
              <a:t>collagen synthesis and </a:t>
            </a:r>
            <a:r>
              <a:rPr lang="en-US" sz="2500" dirty="0">
                <a:sym typeface="Wingdings 3" panose="05040102010807070707" pitchFamily="18" charset="2"/>
              </a:rPr>
              <a:t> </a:t>
            </a:r>
            <a:r>
              <a:rPr lang="en-US" sz="2500" dirty="0" smtClean="0">
                <a:sym typeface="Wingdings 3" panose="05040102010807070707" pitchFamily="18" charset="2"/>
              </a:rPr>
              <a:t> the influx of macrophages in to a wound. </a:t>
            </a:r>
          </a:p>
          <a:p>
            <a:pPr algn="l" rtl="0"/>
            <a:r>
              <a:rPr lang="en-US" sz="2500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Magnesium</a:t>
            </a:r>
            <a:r>
              <a:rPr lang="en-US" sz="2500" dirty="0" smtClean="0">
                <a:sym typeface="Wingdings 3" panose="05040102010807070707" pitchFamily="18" charset="2"/>
              </a:rPr>
              <a:t> is required for protein synthesis</a:t>
            </a:r>
          </a:p>
          <a:p>
            <a:pPr algn="l" rtl="0"/>
            <a:r>
              <a:rPr lang="en-US" sz="2500" dirty="0" smtClean="0">
                <a:sym typeface="Wingdings 3" panose="05040102010807070707" pitchFamily="18" charset="2"/>
              </a:rPr>
              <a:t>Poorly </a:t>
            </a:r>
            <a:r>
              <a:rPr lang="en-US" sz="2500" dirty="0" smtClean="0">
                <a:sym typeface="Wingdings 3" panose="05040102010807070707" pitchFamily="18" charset="2"/>
              </a:rPr>
              <a:t>controlled </a:t>
            </a:r>
            <a:r>
              <a:rPr lang="en-US" sz="2500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DM</a:t>
            </a:r>
            <a:r>
              <a:rPr lang="en-US" sz="2500" dirty="0" smtClean="0">
                <a:sym typeface="Wingdings 3" panose="05040102010807070707" pitchFamily="18" charset="2"/>
              </a:rPr>
              <a:t>: Hyperglycemia: Impaired wound healing and alters collagen formation. Inhibits neutrophil, fibroblast. And endothelial cell proliferation within the wound.</a:t>
            </a:r>
          </a:p>
          <a:p>
            <a:pPr algn="l" rtl="0"/>
            <a:r>
              <a:rPr lang="en-US" sz="2500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Drugs</a:t>
            </a:r>
            <a:r>
              <a:rPr lang="en-US" sz="2500" dirty="0" smtClean="0">
                <a:sym typeface="Wingdings 3" panose="05040102010807070707" pitchFamily="18" charset="2"/>
              </a:rPr>
              <a:t>: </a:t>
            </a:r>
            <a:r>
              <a:rPr lang="en-US" sz="2500" dirty="0" smtClean="0">
                <a:solidFill>
                  <a:srgbClr val="0070C0"/>
                </a:solidFill>
                <a:sym typeface="Wingdings 3" panose="05040102010807070707" pitchFamily="18" charset="2"/>
              </a:rPr>
              <a:t>Corticosteroids</a:t>
            </a:r>
            <a:r>
              <a:rPr lang="en-US" sz="2500" dirty="0" smtClean="0">
                <a:sym typeface="Wingdings 3" panose="05040102010807070707" pitchFamily="18" charset="2"/>
              </a:rPr>
              <a:t>: Blunt the inflammatory response,  the available </a:t>
            </a:r>
            <a:r>
              <a:rPr lang="en-US" sz="2500" dirty="0" err="1" smtClean="0">
                <a:sym typeface="Wingdings 3" panose="05040102010807070707" pitchFamily="18" charset="2"/>
              </a:rPr>
              <a:t>Vit</a:t>
            </a:r>
            <a:r>
              <a:rPr lang="en-US" sz="2500" dirty="0" smtClean="0">
                <a:sym typeface="Wingdings 3" panose="05040102010807070707" pitchFamily="18" charset="2"/>
              </a:rPr>
              <a:t> A in the wound, and alter the deposition and remodeling of collagen. Cancer </a:t>
            </a:r>
            <a:r>
              <a:rPr lang="en-US" sz="2500" dirty="0" smtClean="0">
                <a:solidFill>
                  <a:srgbClr val="0070C0"/>
                </a:solidFill>
                <a:sym typeface="Wingdings 3" panose="05040102010807070707" pitchFamily="18" charset="2"/>
              </a:rPr>
              <a:t>chemotherapy</a:t>
            </a:r>
            <a:r>
              <a:rPr lang="en-US" sz="2500" dirty="0" smtClean="0">
                <a:sym typeface="Wingdings 3" panose="05040102010807070707" pitchFamily="18" charset="2"/>
              </a:rPr>
              <a:t> negatively affect wound healing.  </a:t>
            </a:r>
          </a:p>
          <a:p>
            <a:pPr algn="l" rtl="0"/>
            <a:r>
              <a:rPr lang="en-US" sz="2500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Chronic illness </a:t>
            </a:r>
            <a:r>
              <a:rPr lang="en-US" sz="2500" dirty="0" smtClean="0">
                <a:sym typeface="Wingdings 3" panose="05040102010807070707" pitchFamily="18" charset="2"/>
              </a:rPr>
              <a:t>(immune deficiency, cancer, </a:t>
            </a:r>
            <a:r>
              <a:rPr lang="en-US" sz="2500" dirty="0" smtClean="0">
                <a:sym typeface="Wingdings 3" panose="05040102010807070707" pitchFamily="18" charset="2"/>
              </a:rPr>
              <a:t>uremia</a:t>
            </a:r>
            <a:r>
              <a:rPr lang="en-US" sz="2500" dirty="0" smtClean="0">
                <a:sym typeface="Wingdings 3" panose="05040102010807070707" pitchFamily="18" charset="2"/>
              </a:rPr>
              <a:t>, liver disease and jaundice) predispose patient to infection, protein deficiency, and malnutrition. </a:t>
            </a:r>
          </a:p>
          <a:p>
            <a:pPr algn="l" rtl="0"/>
            <a:r>
              <a:rPr lang="en-US" sz="2500" dirty="0" smtClean="0">
                <a:solidFill>
                  <a:srgbClr val="FF0000"/>
                </a:solidFill>
                <a:sym typeface="Wingdings 3" panose="05040102010807070707" pitchFamily="18" charset="2"/>
              </a:rPr>
              <a:t>Smoking</a:t>
            </a:r>
            <a:r>
              <a:rPr lang="en-US" sz="2500" dirty="0" smtClean="0">
                <a:sym typeface="Wingdings 3" panose="05040102010807070707" pitchFamily="18" charset="2"/>
              </a:rPr>
              <a:t>: </a:t>
            </a:r>
            <a:r>
              <a:rPr lang="en-US" sz="2500" dirty="0">
                <a:sym typeface="Wingdings 3" panose="05040102010807070707" pitchFamily="18" charset="2"/>
              </a:rPr>
              <a:t> </a:t>
            </a:r>
            <a:r>
              <a:rPr lang="en-US" sz="2500" dirty="0" smtClean="0">
                <a:sym typeface="Wingdings 3" panose="05040102010807070707" pitchFamily="18" charset="2"/>
              </a:rPr>
              <a:t>oxygen carrying capacity, may </a:t>
            </a:r>
            <a:r>
              <a:rPr lang="en-US" sz="2500" dirty="0">
                <a:sym typeface="Wingdings 3" panose="05040102010807070707" pitchFamily="18" charset="2"/>
              </a:rPr>
              <a:t> </a:t>
            </a:r>
            <a:r>
              <a:rPr lang="en-US" sz="2500" dirty="0" smtClean="0">
                <a:sym typeface="Wingdings 3" panose="05040102010807070707" pitchFamily="18" charset="2"/>
              </a:rPr>
              <a:t>collagen formation within a wound</a:t>
            </a:r>
          </a:p>
          <a:p>
            <a:pPr algn="l" rtl="0"/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52865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Management of chronic wounds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Reparative processes of normal wound healing fail to occur in an orderly and timely sequence. Most often, chronic wound are stalled in the </a:t>
            </a:r>
            <a:r>
              <a:rPr lang="en-US" dirty="0" smtClean="0">
                <a:solidFill>
                  <a:srgbClr val="FF0000"/>
                </a:solidFill>
              </a:rPr>
              <a:t>inflammatory phase</a:t>
            </a:r>
            <a:r>
              <a:rPr lang="en-US" dirty="0" smtClean="0"/>
              <a:t> of healing and have poor granulation tissue formation, altered cell cycle, and biochemical imbalance. 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Systemic factors</a:t>
            </a:r>
            <a:r>
              <a:rPr lang="en-US" dirty="0" smtClean="0"/>
              <a:t>: Malnutrition, uremia, and hyperglycemia.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Local factors</a:t>
            </a:r>
            <a:r>
              <a:rPr lang="en-US" dirty="0" smtClean="0"/>
              <a:t>: Edema, infection, arterial insufficiency, fecal soiling, and </a:t>
            </a:r>
            <a:r>
              <a:rPr lang="en-US" dirty="0"/>
              <a:t>p</a:t>
            </a:r>
            <a:r>
              <a:rPr lang="en-US" dirty="0" smtClean="0"/>
              <a:t>ressure on the wound</a:t>
            </a:r>
          </a:p>
          <a:p>
            <a:pPr algn="l" rtl="0"/>
            <a:r>
              <a:rPr lang="en-US" dirty="0" smtClean="0"/>
              <a:t>Advanced care for chronic wound: </a:t>
            </a:r>
            <a:r>
              <a:rPr lang="en-US" dirty="0" smtClean="0">
                <a:solidFill>
                  <a:srgbClr val="FF0000"/>
                </a:solidFill>
              </a:rPr>
              <a:t>1) </a:t>
            </a:r>
            <a:r>
              <a:rPr lang="en-US" dirty="0" smtClean="0"/>
              <a:t>Intermittent negative-pressure wound therapy, </a:t>
            </a:r>
            <a:r>
              <a:rPr lang="en-US" dirty="0" smtClean="0">
                <a:solidFill>
                  <a:srgbClr val="FF0000"/>
                </a:solidFill>
              </a:rPr>
              <a:t>2) </a:t>
            </a:r>
            <a:r>
              <a:rPr lang="en-US" dirty="0" smtClean="0"/>
              <a:t>Topical foams and occlusive dressings to promote a moist wound environment, </a:t>
            </a:r>
            <a:r>
              <a:rPr lang="en-US" dirty="0" smtClean="0">
                <a:solidFill>
                  <a:srgbClr val="FF0000"/>
                </a:solidFill>
              </a:rPr>
              <a:t>3) </a:t>
            </a:r>
            <a:r>
              <a:rPr lang="en-US" dirty="0" smtClean="0"/>
              <a:t>Topical growth factors and collagen preparations, </a:t>
            </a:r>
            <a:r>
              <a:rPr lang="en-US" dirty="0" smtClean="0">
                <a:solidFill>
                  <a:srgbClr val="FF0000"/>
                </a:solidFill>
              </a:rPr>
              <a:t>4) </a:t>
            </a:r>
            <a:r>
              <a:rPr lang="en-US" dirty="0" smtClean="0"/>
              <a:t>Topical broad-spectrum antimicrobial compounds, </a:t>
            </a:r>
            <a:r>
              <a:rPr lang="en-US" dirty="0" smtClean="0">
                <a:solidFill>
                  <a:srgbClr val="FF0000"/>
                </a:solidFill>
              </a:rPr>
              <a:t>5) </a:t>
            </a:r>
            <a:r>
              <a:rPr lang="en-US" dirty="0" smtClean="0"/>
              <a:t>Topical enzymatic debridement preparations, </a:t>
            </a:r>
            <a:r>
              <a:rPr lang="en-US" dirty="0" smtClean="0">
                <a:solidFill>
                  <a:srgbClr val="FF0000"/>
                </a:solidFill>
              </a:rPr>
              <a:t>6) </a:t>
            </a:r>
            <a:r>
              <a:rPr lang="en-US" dirty="0" smtClean="0"/>
              <a:t>biologic dressings, </a:t>
            </a:r>
            <a:r>
              <a:rPr lang="en-US" dirty="0" smtClean="0">
                <a:solidFill>
                  <a:srgbClr val="FF0000"/>
                </a:solidFill>
              </a:rPr>
              <a:t>7) </a:t>
            </a:r>
            <a:r>
              <a:rPr lang="en-US" dirty="0" smtClean="0"/>
              <a:t>Hyperbaric oxygen therapy. 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02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404575" cy="38885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500" y="-1"/>
            <a:ext cx="5945500" cy="38709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02299"/>
            <a:ext cx="3997088" cy="29557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0371" y="3902299"/>
            <a:ext cx="4441629" cy="29557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7087" y="3870991"/>
            <a:ext cx="3987813" cy="298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1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mpfire burning animated gif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1" y="0"/>
            <a:ext cx="4762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72100" y="2065635"/>
            <a:ext cx="58293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/>
            <a:r>
              <a:rPr lang="en-US" sz="7200" b="1" dirty="0" smtClean="0">
                <a:ln w="6600">
                  <a:solidFill>
                    <a:srgbClr val="E33D6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E33D6F">
                      <a:satMod val="175000"/>
                      <a:alpha val="40000"/>
                    </a:srgbClr>
                  </a:glow>
                  <a:outerShdw dist="38100" dir="2700000" algn="tl" rotWithShape="0">
                    <a:srgbClr val="E33D6F"/>
                  </a:outerShdw>
                </a:effectLst>
              </a:rPr>
              <a:t>Thanks for your attention</a:t>
            </a:r>
            <a:endParaRPr lang="en-US" sz="7200" b="1" dirty="0">
              <a:ln w="6600">
                <a:solidFill>
                  <a:srgbClr val="E33D6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E33D6F">
                    <a:satMod val="175000"/>
                    <a:alpha val="40000"/>
                  </a:srgbClr>
                </a:glow>
                <a:outerShdw dist="38100" dir="2700000" algn="tl" rotWithShape="0">
                  <a:srgbClr val="E33D6F"/>
                </a:outerShdw>
              </a:effectLst>
            </a:endParaRPr>
          </a:p>
        </p:txBody>
      </p:sp>
      <p:pic>
        <p:nvPicPr>
          <p:cNvPr id="5" name="Picture 2" descr="ÙØªÛØ¬Ù ØªØµÙÛØ±Û Ø¨Ø±Ø§Û Ø¯Ø§ÙØ´Ú¯Ø§Ù Ø¹ÙÙÙ Ù¾Ø²Ø´Ú©Û ÙØ´ÙØ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388" y="0"/>
            <a:ext cx="1349131" cy="145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81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Phases of wound healing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1) inflammatory or substrate phase, 2) Proliferative phase, 3) Maturation.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Primary hemostasis</a:t>
            </a:r>
            <a:r>
              <a:rPr lang="en-US" dirty="0" smtClean="0"/>
              <a:t> in first 1-2 hours. The first cells to enter the wound are </a:t>
            </a:r>
            <a:r>
              <a:rPr lang="en-US" dirty="0" smtClean="0">
                <a:solidFill>
                  <a:srgbClr val="FF0000"/>
                </a:solidFill>
              </a:rPr>
              <a:t>platelets</a:t>
            </a:r>
            <a:r>
              <a:rPr lang="en-US" dirty="0" smtClean="0"/>
              <a:t>: contact with damaged collagen: Release of </a:t>
            </a:r>
            <a:r>
              <a:rPr lang="el-GR" dirty="0" smtClean="0"/>
              <a:t>α</a:t>
            </a:r>
            <a:r>
              <a:rPr lang="en-US" dirty="0" smtClean="0"/>
              <a:t>-granules that contain multiple growth factors including PDGF, and transforming growth factor </a:t>
            </a:r>
            <a:r>
              <a:rPr lang="el-GR" dirty="0" smtClean="0"/>
              <a:t>β</a:t>
            </a:r>
            <a:r>
              <a:rPr lang="en-US" dirty="0" smtClean="0"/>
              <a:t>. 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Substrate (Inflammatory) phase</a:t>
            </a:r>
            <a:r>
              <a:rPr lang="en-US" dirty="0" smtClean="0"/>
              <a:t>: Lasts ≈ </a:t>
            </a:r>
            <a:r>
              <a:rPr lang="en-US" b="1" dirty="0" smtClean="0">
                <a:solidFill>
                  <a:srgbClr val="FF0000"/>
                </a:solidFill>
              </a:rPr>
              <a:t>3 days</a:t>
            </a:r>
            <a:r>
              <a:rPr lang="en-US" dirty="0" smtClean="0"/>
              <a:t>.  </a:t>
            </a:r>
            <a:r>
              <a:rPr lang="en-US" dirty="0" smtClean="0">
                <a:solidFill>
                  <a:srgbClr val="FF0000"/>
                </a:solidFill>
              </a:rPr>
              <a:t>PMNs</a:t>
            </a:r>
            <a:r>
              <a:rPr lang="en-US" dirty="0" smtClean="0"/>
              <a:t> appear first and remain the predominant </a:t>
            </a:r>
            <a:r>
              <a:rPr lang="en-US" dirty="0"/>
              <a:t>cell for </a:t>
            </a:r>
            <a:r>
              <a:rPr lang="en-US" dirty="0" smtClean="0"/>
              <a:t>≈48 hours.  They are the origin of many inflammatory mediators such as complement and </a:t>
            </a:r>
            <a:r>
              <a:rPr lang="en-US" dirty="0" err="1" smtClean="0"/>
              <a:t>kallikrein</a:t>
            </a:r>
            <a:r>
              <a:rPr lang="en-US" dirty="0" smtClean="0"/>
              <a:t>. </a:t>
            </a:r>
            <a:r>
              <a:rPr lang="en-US" b="1" dirty="0" smtClean="0">
                <a:solidFill>
                  <a:srgbClr val="FF0000"/>
                </a:solidFill>
              </a:rPr>
              <a:t>Monocytes</a:t>
            </a:r>
            <a:r>
              <a:rPr lang="en-US" dirty="0" smtClean="0"/>
              <a:t> reach maximum number 24 hours later and </a:t>
            </a:r>
            <a:r>
              <a:rPr lang="en-US" b="1" dirty="0" smtClean="0">
                <a:solidFill>
                  <a:srgbClr val="FF0000"/>
                </a:solidFill>
              </a:rPr>
              <a:t>evolve to macrophages </a:t>
            </a:r>
            <a:r>
              <a:rPr lang="en-US" dirty="0" smtClean="0"/>
              <a:t>that debride the wound. Small number of bacteria can be neutralized by macrophages, but if a large number be present, clinical infection of the wound will result.                                                                                                                                                  </a:t>
            </a:r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91" y="0"/>
            <a:ext cx="10215530" cy="6389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01" y="6198786"/>
            <a:ext cx="10915266" cy="38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0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55804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Proliferative Phase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1" y="1262129"/>
            <a:ext cx="6795752" cy="5396247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Substrates for collagen synthesis are being assembled. Begins on </a:t>
            </a:r>
            <a:r>
              <a:rPr lang="en-US" b="1" dirty="0" smtClean="0">
                <a:solidFill>
                  <a:srgbClr val="FF0000"/>
                </a:solidFill>
              </a:rPr>
              <a:t>day 3 </a:t>
            </a:r>
            <a:r>
              <a:rPr lang="en-US" dirty="0" smtClean="0"/>
              <a:t>and continue for </a:t>
            </a:r>
            <a:r>
              <a:rPr lang="en-US" b="1" dirty="0" smtClean="0">
                <a:solidFill>
                  <a:srgbClr val="FF0000"/>
                </a:solidFill>
              </a:rPr>
              <a:t>~ 6 weeks</a:t>
            </a:r>
            <a:r>
              <a:rPr lang="en-US" dirty="0" smtClean="0"/>
              <a:t>. Characterized by additional cellular migration and proliferation, angiogenesis and production of collagen: increase wound strength. The primary cell in this phase is </a:t>
            </a:r>
            <a:r>
              <a:rPr lang="en-US" b="1" dirty="0" smtClean="0">
                <a:solidFill>
                  <a:srgbClr val="FF0000"/>
                </a:solidFill>
              </a:rPr>
              <a:t>fibroblast</a:t>
            </a:r>
            <a:r>
              <a:rPr lang="en-US" dirty="0" smtClean="0"/>
              <a:t>. Collagen deposition begins 3-5 days after trauma and peaks around 4-6 weeks. At </a:t>
            </a:r>
            <a:r>
              <a:rPr lang="en-US" dirty="0" smtClean="0">
                <a:solidFill>
                  <a:srgbClr val="FF0000"/>
                </a:solidFill>
              </a:rPr>
              <a:t>1 week after injury</a:t>
            </a:r>
            <a:r>
              <a:rPr lang="en-US" dirty="0" smtClean="0"/>
              <a:t>, a wound posses only </a:t>
            </a:r>
            <a:r>
              <a:rPr lang="en-US" b="1" dirty="0" smtClean="0">
                <a:solidFill>
                  <a:srgbClr val="FF0000"/>
                </a:solidFill>
              </a:rPr>
              <a:t>5% </a:t>
            </a:r>
            <a:r>
              <a:rPr lang="en-US" dirty="0" smtClean="0"/>
              <a:t>of its final tensile strength; </a:t>
            </a:r>
            <a:r>
              <a:rPr lang="en-US" b="1" dirty="0" smtClean="0">
                <a:solidFill>
                  <a:srgbClr val="FF0000"/>
                </a:solidFill>
              </a:rPr>
              <a:t>at 1 month 50 </a:t>
            </a:r>
            <a:r>
              <a:rPr lang="en-US" dirty="0" smtClean="0"/>
              <a:t>and a completely healed wound 80% of the original tensile strength.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601" y="0"/>
            <a:ext cx="4758399" cy="3381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37172" y="3606085"/>
            <a:ext cx="4340180" cy="3046988"/>
          </a:xfrm>
          <a:prstGeom prst="rect">
            <a:avLst/>
          </a:prstGeom>
          <a:solidFill>
            <a:srgbClr val="FFDDFF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Maturation phase: </a:t>
            </a:r>
            <a:r>
              <a:rPr lang="en-US" sz="2400" dirty="0" smtClean="0"/>
              <a:t>Remodeling and strengthening of collagen by intermolecular cross-linking. The wound scar gradually flatten and less prominent and more pale and supple. In adults: 6-12 months. </a:t>
            </a:r>
          </a:p>
        </p:txBody>
      </p:sp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Approaches to Wound Management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Acute wounds: Surgical incisions and trauma.</a:t>
            </a:r>
          </a:p>
          <a:p>
            <a:pPr algn="l" rtl="0"/>
            <a:r>
              <a:rPr lang="en-US" dirty="0" smtClean="0"/>
              <a:t>The single greatest deterrent to wound healing is infection and it informs the choice of wound management. 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Primary intention:</a:t>
            </a:r>
            <a:r>
              <a:rPr lang="en-US" dirty="0" smtClean="0"/>
              <a:t> suture, staples, adhesives, tissue transfer technique and flaps. They are generally re-epithelialized within 24-48 </a:t>
            </a:r>
            <a:r>
              <a:rPr lang="en-US" dirty="0" err="1"/>
              <a:t>h</a:t>
            </a:r>
            <a:r>
              <a:rPr lang="en-US" dirty="0" err="1" smtClean="0"/>
              <a:t>rs</a:t>
            </a:r>
            <a:r>
              <a:rPr lang="en-US" dirty="0" smtClean="0"/>
              <a:t>, at which time the surgical dressing may be removed. It is easiest to manage by patient, rapid return of function and the final cosmetic result is superior. </a:t>
            </a:r>
          </a:p>
          <a:p>
            <a:pPr algn="l" rtl="0"/>
            <a:r>
              <a:rPr lang="en-US" dirty="0" smtClean="0"/>
              <a:t>The major disadvantage of primary closure is the risk of wound infection that can occur in the closed space created.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1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Secondary intention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5479"/>
            <a:ext cx="10972800" cy="4800171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/>
              <a:t>Leave it open to heal, “wet-to-dry” dressing or negative pressure wound therapy. 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Negative pressure therapy</a:t>
            </a:r>
            <a:r>
              <a:rPr lang="en-US" dirty="0" smtClean="0"/>
              <a:t> stimulates more rapid closure of the wound and simultaneously promoting drainage and creating a moist environment favorable for the ingrowth of granulation tissue. 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Granulation tissue</a:t>
            </a:r>
            <a:r>
              <a:rPr lang="en-US" dirty="0" smtClean="0"/>
              <a:t>, characterized by friable reddish moist granules of tiny capillary buds, will form in the base of the open wound</a:t>
            </a:r>
            <a:r>
              <a:rPr lang="en-US" b="1" dirty="0" smtClean="0">
                <a:solidFill>
                  <a:srgbClr val="00B0F0"/>
                </a:solidFill>
              </a:rPr>
              <a:t>. Epithelial cell cannot migrate across granulation tissue</a:t>
            </a:r>
            <a:r>
              <a:rPr lang="en-US" dirty="0" smtClean="0"/>
              <a:t>, so healing occurs primarily by </a:t>
            </a:r>
            <a:r>
              <a:rPr lang="en-US" b="1" dirty="0" smtClean="0">
                <a:solidFill>
                  <a:srgbClr val="00B0F0"/>
                </a:solidFill>
              </a:rPr>
              <a:t>wound contraction</a:t>
            </a:r>
            <a:r>
              <a:rPr lang="en-US" dirty="0" smtClean="0"/>
              <a:t>. </a:t>
            </a:r>
            <a:r>
              <a:rPr lang="en-US" dirty="0" err="1" smtClean="0"/>
              <a:t>Myofibroblasts</a:t>
            </a:r>
            <a:r>
              <a:rPr lang="en-US" dirty="0" smtClean="0"/>
              <a:t> at the edges of the wound gradually draw the edges of the wound together. Wound contraction is better in areas with redundant tissue such as </a:t>
            </a:r>
            <a:r>
              <a:rPr lang="en-US" dirty="0" smtClean="0">
                <a:solidFill>
                  <a:srgbClr val="FF0000"/>
                </a:solidFill>
              </a:rPr>
              <a:t>abdomen and buttock</a:t>
            </a:r>
            <a:r>
              <a:rPr lang="en-US" dirty="0" smtClean="0"/>
              <a:t>, and is not </a:t>
            </a:r>
            <a:r>
              <a:rPr lang="en-US" dirty="0" smtClean="0">
                <a:solidFill>
                  <a:srgbClr val="FF0000"/>
                </a:solidFill>
              </a:rPr>
              <a:t>in scalp or </a:t>
            </a:r>
            <a:r>
              <a:rPr lang="en-US" dirty="0" err="1" smtClean="0">
                <a:solidFill>
                  <a:srgbClr val="FF0000"/>
                </a:solidFill>
              </a:rPr>
              <a:t>peritibial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where the skin is taut. 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Disadvantages</a:t>
            </a:r>
            <a:r>
              <a:rPr lang="en-US" dirty="0" smtClean="0"/>
              <a:t>: greater cost, uncomfortable daily dressing change.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Advantage</a:t>
            </a:r>
            <a:r>
              <a:rPr lang="en-US" dirty="0" smtClean="0"/>
              <a:t>: wound infection is virtually impossible and is utilized in highly contaminated wounds such as sub-cutaneous abscess, or where the likelihood of SSI is deemed too great.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310" y="0"/>
            <a:ext cx="2932090" cy="195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9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onvatec.com/marketingzone.axd/45a4e5ac-d48d-4bcc-a53f-a1ffdd5386b3?width=498&amp;height=3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0811"/>
            <a:ext cx="6643340" cy="4403558"/>
          </a:xfrm>
          <a:prstGeom prst="rect">
            <a:avLst/>
          </a:prstGeom>
          <a:solidFill>
            <a:srgbClr val="9BFFFF"/>
          </a:solidFill>
        </p:spPr>
      </p:pic>
      <p:pic>
        <p:nvPicPr>
          <p:cNvPr id="2052" name="Picture 4" descr="https://d35cnulyv0pa6p.cloudfront.net/styles/800px_wide/s3/products/images/2018/25341/waterlily_ts_immagine_interna_ok.jpg?eVR_nr6DDXKnae3UbAuAD21y_.Cd8q4p&amp;itok=XoyBtC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179" y="-59035"/>
            <a:ext cx="5646821" cy="6663249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222916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481"/>
            <a:ext cx="12192000" cy="691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719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t="10021" r="-751" b="15863"/>
          <a:stretch/>
        </p:blipFill>
        <p:spPr>
          <a:xfrm rot="5400000">
            <a:off x="2271548" y="1522928"/>
            <a:ext cx="6858000" cy="38121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8" b="3309"/>
          <a:stretch/>
        </p:blipFill>
        <p:spPr>
          <a:xfrm rot="5400000">
            <a:off x="6494144" y="1160143"/>
            <a:ext cx="6858000" cy="4537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9" b="9442"/>
          <a:stretch/>
        </p:blipFill>
        <p:spPr>
          <a:xfrm rot="5400000">
            <a:off x="-1683835" y="1427356"/>
            <a:ext cx="6858000" cy="400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552</TotalTime>
  <Words>1125</Words>
  <Application>Microsoft Office PowerPoint</Application>
  <PresentationFormat>Widescreen</PresentationFormat>
  <Paragraphs>50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Palatino Linotype</vt:lpstr>
      <vt:lpstr>Wingdings 2</vt:lpstr>
      <vt:lpstr>Wingdings 3</vt:lpstr>
      <vt:lpstr>Presentation on brainstorming</vt:lpstr>
      <vt:lpstr>PowerPoint Presentation</vt:lpstr>
      <vt:lpstr>Phases of wound healing</vt:lpstr>
      <vt:lpstr>PowerPoint Presentation</vt:lpstr>
      <vt:lpstr>Proliferative Phase</vt:lpstr>
      <vt:lpstr>Approaches to Wound Management</vt:lpstr>
      <vt:lpstr>Secondary intention</vt:lpstr>
      <vt:lpstr>PowerPoint Presentation</vt:lpstr>
      <vt:lpstr>PowerPoint Presentation</vt:lpstr>
      <vt:lpstr>PowerPoint Presentation</vt:lpstr>
      <vt:lpstr>PowerPoint Presentation</vt:lpstr>
      <vt:lpstr>Delayed Primary Closure (DPC) or Healing by Tertiary Intention</vt:lpstr>
      <vt:lpstr>PowerPoint Presentation</vt:lpstr>
      <vt:lpstr>Skin Grafting</vt:lpstr>
      <vt:lpstr>PowerPoint Presentation</vt:lpstr>
      <vt:lpstr>Systemic Factors</vt:lpstr>
      <vt:lpstr>PowerPoint Presentation</vt:lpstr>
      <vt:lpstr>Management of chronic wounds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Wound and wound healing</dc:title>
  <dc:creator>Ali Ahmadabadi</dc:creator>
  <cp:lastModifiedBy>Ali Ahmadabadi</cp:lastModifiedBy>
  <cp:revision>30</cp:revision>
  <dcterms:created xsi:type="dcterms:W3CDTF">2019-09-02T09:21:10Z</dcterms:created>
  <dcterms:modified xsi:type="dcterms:W3CDTF">2019-09-06T17:39:45Z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