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5" r:id="rId3"/>
  </p:sldMasterIdLst>
  <p:notesMasterIdLst>
    <p:notesMasterId r:id="rId36"/>
  </p:notesMasterIdLst>
  <p:sldIdLst>
    <p:sldId id="257" r:id="rId4"/>
    <p:sldId id="258" r:id="rId5"/>
    <p:sldId id="259" r:id="rId6"/>
    <p:sldId id="278" r:id="rId7"/>
    <p:sldId id="260" r:id="rId8"/>
    <p:sldId id="279" r:id="rId9"/>
    <p:sldId id="261" r:id="rId10"/>
    <p:sldId id="262" r:id="rId11"/>
    <p:sldId id="264" r:id="rId12"/>
    <p:sldId id="267" r:id="rId13"/>
    <p:sldId id="281" r:id="rId14"/>
    <p:sldId id="263" r:id="rId15"/>
    <p:sldId id="270" r:id="rId16"/>
    <p:sldId id="282" r:id="rId17"/>
    <p:sldId id="283" r:id="rId18"/>
    <p:sldId id="284" r:id="rId19"/>
    <p:sldId id="277" r:id="rId20"/>
    <p:sldId id="265" r:id="rId21"/>
    <p:sldId id="266" r:id="rId22"/>
    <p:sldId id="268" r:id="rId23"/>
    <p:sldId id="269" r:id="rId24"/>
    <p:sldId id="271" r:id="rId25"/>
    <p:sldId id="272" r:id="rId26"/>
    <p:sldId id="273" r:id="rId27"/>
    <p:sldId id="285" r:id="rId28"/>
    <p:sldId id="287" r:id="rId29"/>
    <p:sldId id="288" r:id="rId30"/>
    <p:sldId id="286" r:id="rId31"/>
    <p:sldId id="274" r:id="rId32"/>
    <p:sldId id="275" r:id="rId33"/>
    <p:sldId id="280" r:id="rId34"/>
    <p:sldId id="27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  <a:srgbClr val="00FF00"/>
    <a:srgbClr val="2C8467"/>
    <a:srgbClr val="007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0D20B-CE18-4319-A9FF-EB2AEAE5D1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8188E85-C60D-4A35-AFAA-E1FEAE48B8C2}">
      <dgm:prSet custT="1"/>
      <dgm:spPr/>
      <dgm:t>
        <a:bodyPr/>
        <a:lstStyle/>
        <a:p>
          <a:pPr algn="ctr" rtl="0"/>
          <a:r>
            <a:rPr lang="en-US" sz="6600" b="1" i="0" dirty="0" smtClean="0"/>
            <a:t>10. Burns</a:t>
          </a:r>
        </a:p>
        <a:p>
          <a:pPr algn="ctr" rtl="0"/>
          <a:r>
            <a:rPr lang="en-US" sz="4600" b="0" i="0" dirty="0" smtClean="0"/>
            <a:t>Lawrence’s Essentials of General Surgery and Surgical Specialties</a:t>
          </a:r>
        </a:p>
        <a:p>
          <a:pPr algn="ctr" rtl="0"/>
          <a:r>
            <a:rPr lang="en-US" sz="4600" b="0" i="0" dirty="0" smtClean="0"/>
            <a:t>6</a:t>
          </a:r>
          <a:r>
            <a:rPr lang="en-US" sz="4600" b="0" i="0" baseline="30000" dirty="0" smtClean="0"/>
            <a:t>th</a:t>
          </a:r>
          <a:r>
            <a:rPr lang="en-US" sz="4600" b="0" i="0" dirty="0" smtClean="0"/>
            <a:t> edition</a:t>
          </a:r>
          <a:endParaRPr lang="fa-IR" sz="4600" dirty="0"/>
        </a:p>
      </dgm:t>
    </dgm:pt>
    <dgm:pt modelId="{E1CC71A4-1C64-4E40-8B68-15119773D23A}" type="parTrans" cxnId="{671DEAB6-99EA-4D54-886F-71FB9EAE6B2D}">
      <dgm:prSet/>
      <dgm:spPr/>
      <dgm:t>
        <a:bodyPr/>
        <a:lstStyle/>
        <a:p>
          <a:pPr rtl="1"/>
          <a:endParaRPr lang="fa-IR"/>
        </a:p>
      </dgm:t>
    </dgm:pt>
    <dgm:pt modelId="{D7DFE222-D929-44A8-A71F-A8CF0AC136B9}" type="sibTrans" cxnId="{671DEAB6-99EA-4D54-886F-71FB9EAE6B2D}">
      <dgm:prSet/>
      <dgm:spPr/>
      <dgm:t>
        <a:bodyPr/>
        <a:lstStyle/>
        <a:p>
          <a:pPr rtl="1"/>
          <a:endParaRPr lang="fa-IR"/>
        </a:p>
      </dgm:t>
    </dgm:pt>
    <dgm:pt modelId="{40925DC9-96F3-4092-A2CA-9487E553FA31}" type="pres">
      <dgm:prSet presAssocID="{3260D20B-CE18-4319-A9FF-EB2AEAE5D1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FE766A-FC57-4442-A806-4544472CDD3E}" type="pres">
      <dgm:prSet presAssocID="{28188E85-C60D-4A35-AFAA-E1FEAE48B8C2}" presName="parentText" presStyleLbl="node1" presStyleIdx="0" presStyleCnt="1" custLinFactNeighborX="-440" custLinFactNeighborY="-772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CABEC9-A59C-46EC-8115-BD34AE8771F2}" type="presOf" srcId="{28188E85-C60D-4A35-AFAA-E1FEAE48B8C2}" destId="{67FE766A-FC57-4442-A806-4544472CDD3E}" srcOrd="0" destOrd="0" presId="urn:microsoft.com/office/officeart/2005/8/layout/vList2"/>
    <dgm:cxn modelId="{B17EF7D1-3C1B-4C81-9BDB-D8C64FCE056C}" type="presOf" srcId="{3260D20B-CE18-4319-A9FF-EB2AEAE5D1C1}" destId="{40925DC9-96F3-4092-A2CA-9487E553FA31}" srcOrd="0" destOrd="0" presId="urn:microsoft.com/office/officeart/2005/8/layout/vList2"/>
    <dgm:cxn modelId="{671DEAB6-99EA-4D54-886F-71FB9EAE6B2D}" srcId="{3260D20B-CE18-4319-A9FF-EB2AEAE5D1C1}" destId="{28188E85-C60D-4A35-AFAA-E1FEAE48B8C2}" srcOrd="0" destOrd="0" parTransId="{E1CC71A4-1C64-4E40-8B68-15119773D23A}" sibTransId="{D7DFE222-D929-44A8-A71F-A8CF0AC136B9}"/>
    <dgm:cxn modelId="{B2BA0A14-8A9F-4BF1-8098-51BA4178092B}" type="presParOf" srcId="{40925DC9-96F3-4092-A2CA-9487E553FA31}" destId="{67FE766A-FC57-4442-A806-4544472CDD3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E766A-FC57-4442-A806-4544472CDD3E}">
      <dsp:nvSpPr>
        <dsp:cNvPr id="0" name=""/>
        <dsp:cNvSpPr/>
      </dsp:nvSpPr>
      <dsp:spPr>
        <a:xfrm>
          <a:off x="0" y="0"/>
          <a:ext cx="11712539" cy="36772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i="0" kern="1200" dirty="0" smtClean="0"/>
            <a:t>10. Burns</a:t>
          </a:r>
        </a:p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0" i="0" kern="1200" dirty="0" smtClean="0"/>
            <a:t>Lawrence’s Essentials of General Surgery and Surgical Specialties</a:t>
          </a:r>
        </a:p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0" i="0" kern="1200" dirty="0" smtClean="0"/>
            <a:t>6</a:t>
          </a:r>
          <a:r>
            <a:rPr lang="en-US" sz="4600" b="0" i="0" kern="1200" baseline="30000" dirty="0" smtClean="0"/>
            <a:t>th</a:t>
          </a:r>
          <a:r>
            <a:rPr lang="en-US" sz="4600" b="0" i="0" kern="1200" dirty="0" smtClean="0"/>
            <a:t> edition</a:t>
          </a:r>
          <a:endParaRPr lang="fa-IR" sz="4600" kern="1200" dirty="0"/>
        </a:p>
      </dsp:txBody>
      <dsp:txXfrm>
        <a:off x="179510" y="179510"/>
        <a:ext cx="11353519" cy="3318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C3BEE-8C3A-4A36-A304-B2844B6B84F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BF632-2EDD-4AEC-B411-1DB9C508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3196d7d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3196d7d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200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3196d7df6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3196d7df6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38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BF632-2EDD-4AEC-B411-1DB9C508F5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7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9036c52643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9036c52643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63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53196d7df6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53196d7df6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936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8" name="Google Shape;8418;g8f7c78f004_0_15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9" name="Google Shape;8419;g8f7c78f004_0_15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94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3196d7df6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3196d7df6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63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53196d7df6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53196d7df6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0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3196d7df6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53196d7df6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989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9036c52643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9036c52643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55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48703">
            <a:off x="10383109" y="3607256"/>
            <a:ext cx="1127748" cy="11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22086" r="2247"/>
          <a:stretch/>
        </p:blipFill>
        <p:spPr>
          <a:xfrm rot="-3">
            <a:off x="0" y="757468"/>
            <a:ext cx="4047800" cy="538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t="13156" r="19768"/>
          <a:stretch/>
        </p:blipFill>
        <p:spPr>
          <a:xfrm>
            <a:off x="8487467" y="1"/>
            <a:ext cx="3704532" cy="403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21777"/>
          <a:stretch/>
        </p:blipFill>
        <p:spPr>
          <a:xfrm rot="49">
            <a:off x="7985400" y="5077414"/>
            <a:ext cx="2263000" cy="178056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12800" y="2362600"/>
            <a:ext cx="9566400" cy="21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12800" y="4495400"/>
            <a:ext cx="9566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42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97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3C48E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ctrTitle"/>
          </p:nvPr>
        </p:nvSpPr>
        <p:spPr>
          <a:xfrm>
            <a:off x="2719279" y="2488700"/>
            <a:ext cx="2962800" cy="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"/>
          </p:nvPr>
        </p:nvSpPr>
        <p:spPr>
          <a:xfrm>
            <a:off x="2717679" y="2933701"/>
            <a:ext cx="2966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 hasCustomPrompt="1"/>
          </p:nvPr>
        </p:nvSpPr>
        <p:spPr>
          <a:xfrm>
            <a:off x="3419679" y="1823600"/>
            <a:ext cx="1562000" cy="5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5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ctrTitle" idx="3"/>
          </p:nvPr>
        </p:nvSpPr>
        <p:spPr>
          <a:xfrm>
            <a:off x="6509921" y="2488700"/>
            <a:ext cx="2962800" cy="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4"/>
          </p:nvPr>
        </p:nvSpPr>
        <p:spPr>
          <a:xfrm>
            <a:off x="6508321" y="2933701"/>
            <a:ext cx="2966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7211121" y="1823600"/>
            <a:ext cx="1560400" cy="5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5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ctrTitle" idx="6"/>
          </p:nvPr>
        </p:nvSpPr>
        <p:spPr>
          <a:xfrm>
            <a:off x="2719279" y="4858417"/>
            <a:ext cx="2962800" cy="4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7"/>
          </p:nvPr>
        </p:nvSpPr>
        <p:spPr>
          <a:xfrm>
            <a:off x="2717679" y="5310476"/>
            <a:ext cx="2966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8" hasCustomPrompt="1"/>
          </p:nvPr>
        </p:nvSpPr>
        <p:spPr>
          <a:xfrm>
            <a:off x="3420479" y="4217567"/>
            <a:ext cx="1560400" cy="5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5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9"/>
          </p:nvPr>
        </p:nvSpPr>
        <p:spPr>
          <a:xfrm>
            <a:off x="6509921" y="4857417"/>
            <a:ext cx="2962800" cy="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3"/>
          </p:nvPr>
        </p:nvSpPr>
        <p:spPr>
          <a:xfrm>
            <a:off x="6508321" y="5310476"/>
            <a:ext cx="2966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4" hasCustomPrompt="1"/>
          </p:nvPr>
        </p:nvSpPr>
        <p:spPr>
          <a:xfrm>
            <a:off x="7211121" y="4194700"/>
            <a:ext cx="1560400" cy="5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5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ctrTitle" idx="15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/>
          </a:blip>
          <a:srcRect l="21054"/>
          <a:stretch/>
        </p:blipFill>
        <p:spPr>
          <a:xfrm>
            <a:off x="0" y="2017668"/>
            <a:ext cx="2058360" cy="262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668487">
            <a:off x="737495" y="1274633"/>
            <a:ext cx="1229584" cy="123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12249"/>
          <a:stretch/>
        </p:blipFill>
        <p:spPr>
          <a:xfrm rot="-5400012">
            <a:off x="9996787" y="2251962"/>
            <a:ext cx="2332072" cy="20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668518">
            <a:off x="1092652" y="5220708"/>
            <a:ext cx="949361" cy="95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475914">
            <a:off x="10303236" y="3962899"/>
            <a:ext cx="1280641" cy="1288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08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 rotWithShape="1">
          <a:blip r:embed="rId2">
            <a:alphaModFix/>
          </a:blip>
          <a:srcRect l="626" t="507"/>
          <a:stretch/>
        </p:blipFill>
        <p:spPr>
          <a:xfrm rot="5399949">
            <a:off x="417036" y="5157255"/>
            <a:ext cx="802632" cy="8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 l="22336" b="13442"/>
          <a:stretch/>
        </p:blipFill>
        <p:spPr>
          <a:xfrm rot="5399960">
            <a:off x="124249" y="-124239"/>
            <a:ext cx="2052632" cy="230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l="626" t="25334"/>
          <a:stretch/>
        </p:blipFill>
        <p:spPr>
          <a:xfrm rot="5399952">
            <a:off x="10933100" y="3084943"/>
            <a:ext cx="1434000" cy="108378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831133" y="2899833"/>
            <a:ext cx="5667200" cy="6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831133" y="3542400"/>
            <a:ext cx="5667200" cy="11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 l="627" r="25599"/>
          <a:stretch/>
        </p:blipFill>
        <p:spPr>
          <a:xfrm rot="5399942">
            <a:off x="6417317" y="5729924"/>
            <a:ext cx="954600" cy="1301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932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03000" y="1200633"/>
            <a:ext cx="10386000" cy="4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733"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l="22336" b="13442"/>
          <a:stretch/>
        </p:blipFill>
        <p:spPr>
          <a:xfrm rot="5399959">
            <a:off x="80253" y="-80241"/>
            <a:ext cx="1325732" cy="148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l="627" r="25599"/>
          <a:stretch/>
        </p:blipFill>
        <p:spPr>
          <a:xfrm rot="5399948">
            <a:off x="8085018" y="5918694"/>
            <a:ext cx="794868" cy="108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626" t="25334"/>
          <a:stretch/>
        </p:blipFill>
        <p:spPr>
          <a:xfrm rot="5399952">
            <a:off x="10933100" y="3084943"/>
            <a:ext cx="1434000" cy="108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49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02">
  <p:cSld name="Four Columns 02">
    <p:bg>
      <p:bgPr>
        <a:solidFill>
          <a:srgbClr val="B3B3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2337933" y="1922033"/>
            <a:ext cx="29384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"/>
          </p:nvPr>
        </p:nvSpPr>
        <p:spPr>
          <a:xfrm>
            <a:off x="2352567" y="2563433"/>
            <a:ext cx="294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2"/>
          </p:nvPr>
        </p:nvSpPr>
        <p:spPr>
          <a:xfrm>
            <a:off x="6868367" y="1922033"/>
            <a:ext cx="29384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3"/>
          </p:nvPr>
        </p:nvSpPr>
        <p:spPr>
          <a:xfrm>
            <a:off x="6868333" y="2563267"/>
            <a:ext cx="29384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4"/>
          </p:nvPr>
        </p:nvSpPr>
        <p:spPr>
          <a:xfrm>
            <a:off x="2362604" y="3978600"/>
            <a:ext cx="2942000" cy="6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5"/>
          </p:nvPr>
        </p:nvSpPr>
        <p:spPr>
          <a:xfrm>
            <a:off x="2365517" y="4589200"/>
            <a:ext cx="294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6"/>
          </p:nvPr>
        </p:nvSpPr>
        <p:spPr>
          <a:xfrm>
            <a:off x="6876103" y="3978733"/>
            <a:ext cx="2938400" cy="6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7"/>
          </p:nvPr>
        </p:nvSpPr>
        <p:spPr>
          <a:xfrm>
            <a:off x="6880951" y="4589200"/>
            <a:ext cx="2942000" cy="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l="28361"/>
          <a:stretch/>
        </p:blipFill>
        <p:spPr>
          <a:xfrm rot="-5">
            <a:off x="0" y="1731545"/>
            <a:ext cx="2538200" cy="356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2">
            <a:alphaModFix/>
          </a:blip>
          <a:srcRect t="-13730" r="19768" b="13730"/>
          <a:stretch/>
        </p:blipFill>
        <p:spPr>
          <a:xfrm>
            <a:off x="9631867" y="3636367"/>
            <a:ext cx="2569900" cy="322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48697">
            <a:off x="10292477" y="698702"/>
            <a:ext cx="1786379" cy="179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05548">
            <a:off x="863375" y="783079"/>
            <a:ext cx="1555416" cy="15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>
            <a:spLocks noGrp="1"/>
          </p:cNvSpPr>
          <p:nvPr>
            <p:ph type="ctrTitle" idx="8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58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hree Columns ">
    <p:bg>
      <p:bgPr>
        <a:solidFill>
          <a:srgbClr val="3C48E6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subTitle" idx="1"/>
          </p:nvPr>
        </p:nvSpPr>
        <p:spPr>
          <a:xfrm>
            <a:off x="2758413" y="5130621"/>
            <a:ext cx="292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2758413" y="4686633"/>
            <a:ext cx="29260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2"/>
          </p:nvPr>
        </p:nvSpPr>
        <p:spPr>
          <a:xfrm>
            <a:off x="6509187" y="5130621"/>
            <a:ext cx="2922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ctrTitle" idx="3"/>
          </p:nvPr>
        </p:nvSpPr>
        <p:spPr>
          <a:xfrm>
            <a:off x="6507587" y="4686633"/>
            <a:ext cx="29260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4"/>
          </p:nvPr>
        </p:nvSpPr>
        <p:spPr>
          <a:xfrm>
            <a:off x="4632984" y="3039817"/>
            <a:ext cx="2926000" cy="7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ctrTitle" idx="5"/>
          </p:nvPr>
        </p:nvSpPr>
        <p:spPr>
          <a:xfrm>
            <a:off x="4632984" y="2595817"/>
            <a:ext cx="29260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2">
            <a:alphaModFix/>
          </a:blip>
          <a:srcRect l="22898" b="12249"/>
          <a:stretch/>
        </p:blipFill>
        <p:spPr>
          <a:xfrm rot="-5400009">
            <a:off x="10483148" y="5122852"/>
            <a:ext cx="1612368" cy="184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475929">
            <a:off x="10562554" y="1262600"/>
            <a:ext cx="1480631" cy="148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2">
            <a:alphaModFix/>
          </a:blip>
          <a:srcRect l="12694"/>
          <a:stretch/>
        </p:blipFill>
        <p:spPr>
          <a:xfrm>
            <a:off x="0" y="719334"/>
            <a:ext cx="2416232" cy="278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668487">
            <a:off x="336177" y="4821633"/>
            <a:ext cx="1229584" cy="123675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>
            <a:spLocks noGrp="1"/>
          </p:cNvSpPr>
          <p:nvPr>
            <p:ph type="ctrTitle" idx="6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656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ign 01">
  <p:cSld name="Title and Design 01">
    <p:bg>
      <p:bgPr>
        <a:solidFill>
          <a:srgbClr val="FFB0BA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/>
          <p:cNvPicPr preferRelativeResize="0"/>
          <p:nvPr/>
        </p:nvPicPr>
        <p:blipFill rotWithShape="1">
          <a:blip r:embed="rId2">
            <a:alphaModFix/>
          </a:blip>
          <a:srcRect l="626" t="507"/>
          <a:stretch/>
        </p:blipFill>
        <p:spPr>
          <a:xfrm rot="5399949">
            <a:off x="76603" y="5561555"/>
            <a:ext cx="802632" cy="8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2">
            <a:alphaModFix/>
          </a:blip>
          <a:srcRect l="22336" b="13442"/>
          <a:stretch/>
        </p:blipFill>
        <p:spPr>
          <a:xfrm rot="5399960">
            <a:off x="124249" y="-124239"/>
            <a:ext cx="2052632" cy="230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2">
            <a:alphaModFix/>
          </a:blip>
          <a:srcRect l="627" r="25599"/>
          <a:stretch/>
        </p:blipFill>
        <p:spPr>
          <a:xfrm rot="5399942">
            <a:off x="6417317" y="5729924"/>
            <a:ext cx="954600" cy="130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2">
            <a:alphaModFix/>
          </a:blip>
          <a:srcRect l="626" t="25334"/>
          <a:stretch/>
        </p:blipFill>
        <p:spPr>
          <a:xfrm rot="5399952">
            <a:off x="10933100" y="3084943"/>
            <a:ext cx="1434000" cy="1083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>
            <a:spLocks noGrp="1"/>
          </p:cNvSpPr>
          <p:nvPr>
            <p:ph type="ctrTitle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870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 rotWithShape="1">
          <a:blip r:embed="rId2">
            <a:alphaModFix/>
          </a:blip>
          <a:srcRect l="28361"/>
          <a:stretch/>
        </p:blipFill>
        <p:spPr>
          <a:xfrm rot="-5">
            <a:off x="0" y="1731545"/>
            <a:ext cx="2538200" cy="356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05548">
            <a:off x="863375" y="783079"/>
            <a:ext cx="1555416" cy="15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2">
            <a:alphaModFix/>
          </a:blip>
          <a:srcRect t="-13730" r="19768" b="13730"/>
          <a:stretch/>
        </p:blipFill>
        <p:spPr>
          <a:xfrm>
            <a:off x="9622101" y="3648533"/>
            <a:ext cx="2569900" cy="322163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497000" y="2616000"/>
            <a:ext cx="7198000" cy="16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57" name="Google Shape;5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48697">
            <a:off x="10292477" y="698702"/>
            <a:ext cx="1786379" cy="1796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445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t="-13730" r="42359" b="44420"/>
          <a:stretch/>
        </p:blipFill>
        <p:spPr>
          <a:xfrm flipH="1">
            <a:off x="-15" y="4626785"/>
            <a:ext cx="1846300" cy="223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48716">
            <a:off x="10530839" y="1311771"/>
            <a:ext cx="1184987" cy="119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05549">
            <a:off x="10183169" y="4896390"/>
            <a:ext cx="1683799" cy="169362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771067" y="3334333"/>
            <a:ext cx="2682400" cy="13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2771067" y="4683233"/>
            <a:ext cx="2682400" cy="4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2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2" hasCustomPrompt="1"/>
          </p:nvPr>
        </p:nvSpPr>
        <p:spPr>
          <a:xfrm>
            <a:off x="2771051" y="2338651"/>
            <a:ext cx="690400" cy="6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6619167" y="3334333"/>
            <a:ext cx="2682400" cy="13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 idx="4"/>
          </p:nvPr>
        </p:nvSpPr>
        <p:spPr>
          <a:xfrm>
            <a:off x="6619167" y="4683233"/>
            <a:ext cx="2682400" cy="4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2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5" hasCustomPrompt="1"/>
          </p:nvPr>
        </p:nvSpPr>
        <p:spPr>
          <a:xfrm>
            <a:off x="6619151" y="2338651"/>
            <a:ext cx="690400" cy="6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 Medium"/>
              <a:buNone/>
              <a:defRPr sz="2267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6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05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ign 02">
  <p:cSld name="Title and Design 02">
    <p:bg>
      <p:bgPr>
        <a:solidFill>
          <a:srgbClr val="3C48E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2">
            <a:alphaModFix/>
          </a:blip>
          <a:srcRect t="20560" r="20229" b="1854"/>
          <a:stretch/>
        </p:blipFill>
        <p:spPr>
          <a:xfrm rot="5400000">
            <a:off x="10532534" y="5192433"/>
            <a:ext cx="1677700" cy="164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/>
          </a:blip>
          <a:srcRect l="24437" b="11582"/>
          <a:stretch/>
        </p:blipFill>
        <p:spPr>
          <a:xfrm>
            <a:off x="1" y="4666606"/>
            <a:ext cx="1862100" cy="219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321392">
            <a:off x="200001" y="285266"/>
            <a:ext cx="1520001" cy="152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 rotWithShape="1">
          <a:blip r:embed="rId2">
            <a:alphaModFix/>
          </a:blip>
          <a:srcRect t="17293" r="19250"/>
          <a:stretch/>
        </p:blipFill>
        <p:spPr>
          <a:xfrm rot="-25">
            <a:off x="11085101" y="4"/>
            <a:ext cx="1106900" cy="114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668456">
            <a:off x="10550958" y="5012965"/>
            <a:ext cx="1214252" cy="122130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>
            <a:spLocks noGrp="1"/>
          </p:cNvSpPr>
          <p:nvPr>
            <p:ph type="ctrTitle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62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52473">
            <a:off x="5474817" y="5326810"/>
            <a:ext cx="1242372" cy="124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r="20483" b="19218"/>
          <a:stretch/>
        </p:blipFill>
        <p:spPr>
          <a:xfrm>
            <a:off x="7859667" y="2439117"/>
            <a:ext cx="4332332" cy="44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04571">
            <a:off x="7424985" y="2025801"/>
            <a:ext cx="1965095" cy="197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t="18995" r="14236"/>
          <a:stretch/>
        </p:blipFill>
        <p:spPr>
          <a:xfrm rot="-5400025">
            <a:off x="-54067" y="54074"/>
            <a:ext cx="2161600" cy="205345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 hasCustomPrompt="1"/>
          </p:nvPr>
        </p:nvSpPr>
        <p:spPr>
          <a:xfrm>
            <a:off x="831133" y="2648149"/>
            <a:ext cx="1219200" cy="7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831133" y="3428541"/>
            <a:ext cx="5945600" cy="6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831133" y="4071341"/>
            <a:ext cx="5945600" cy="6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16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2">
            <a:alphaModFix/>
          </a:blip>
          <a:srcRect t="-13730" r="42359" b="44420"/>
          <a:stretch/>
        </p:blipFill>
        <p:spPr>
          <a:xfrm>
            <a:off x="10615367" y="4951300"/>
            <a:ext cx="1576632" cy="190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t="29502" r="27145"/>
          <a:stretch/>
        </p:blipFill>
        <p:spPr>
          <a:xfrm rot="-11">
            <a:off x="10900267" y="1"/>
            <a:ext cx="1301500" cy="1266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l="27288" b="19034"/>
          <a:stretch/>
        </p:blipFill>
        <p:spPr>
          <a:xfrm rot="36">
            <a:off x="0" y="5591273"/>
            <a:ext cx="1130968" cy="126672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400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solidFill>
          <a:srgbClr val="3C48E6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1"/>
          <p:cNvPicPr preferRelativeResize="0"/>
          <p:nvPr/>
        </p:nvPicPr>
        <p:blipFill rotWithShape="1">
          <a:blip r:embed="rId2">
            <a:alphaModFix/>
          </a:blip>
          <a:srcRect l="24437" b="11582"/>
          <a:stretch/>
        </p:blipFill>
        <p:spPr>
          <a:xfrm>
            <a:off x="0" y="4193645"/>
            <a:ext cx="2264000" cy="266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321381">
            <a:off x="9789409" y="378430"/>
            <a:ext cx="2016416" cy="202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475909">
            <a:off x="851635" y="790853"/>
            <a:ext cx="1107296" cy="111376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2701800" y="934467"/>
            <a:ext cx="5323200" cy="6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50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1"/>
          </p:nvPr>
        </p:nvSpPr>
        <p:spPr>
          <a:xfrm>
            <a:off x="2701800" y="1759917"/>
            <a:ext cx="4500800" cy="1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1"/>
          <p:cNvSpPr txBox="1"/>
          <p:nvPr/>
        </p:nvSpPr>
        <p:spPr>
          <a:xfrm>
            <a:off x="2674500" y="4624351"/>
            <a:ext cx="62316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867" b="1" kern="0">
                <a:solidFill>
                  <a:srgbClr val="000000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867" kern="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867" b="1" kern="0">
                <a:solidFill>
                  <a:srgbClr val="000000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867" kern="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867" b="1" kern="0">
                <a:solidFill>
                  <a:srgbClr val="000000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867" kern="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. Please keep this slide for attribution.</a:t>
            </a:r>
            <a:endParaRPr sz="1867" kern="0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2593703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ign 03">
  <p:cSld name="Title and Design 03">
    <p:bg>
      <p:bgPr>
        <a:solidFill>
          <a:srgbClr val="B3B3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/>
          <p:cNvPicPr preferRelativeResize="0"/>
          <p:nvPr/>
        </p:nvPicPr>
        <p:blipFill rotWithShape="1">
          <a:blip r:embed="rId2">
            <a:alphaModFix/>
          </a:blip>
          <a:srcRect t="-13730" r="42359" b="44420"/>
          <a:stretch/>
        </p:blipFill>
        <p:spPr>
          <a:xfrm>
            <a:off x="10209934" y="4465567"/>
            <a:ext cx="1983868" cy="239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48697">
            <a:off x="10079244" y="469069"/>
            <a:ext cx="1786379" cy="179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4">
            <a:off x="303900" y="5449727"/>
            <a:ext cx="1197400" cy="12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>
            <a:spLocks noGrp="1"/>
          </p:cNvSpPr>
          <p:nvPr>
            <p:ph type="ctrTitle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211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1457000" y="1587533"/>
            <a:ext cx="8698800" cy="4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>
                <a:solidFill>
                  <a:schemeClr val="dk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>
                <a:solidFill>
                  <a:schemeClr val="dk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>
                <a:solidFill>
                  <a:schemeClr val="dk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>
                <a:solidFill>
                  <a:schemeClr val="dk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>
                <a:solidFill>
                  <a:schemeClr val="dk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>
                <a:solidFill>
                  <a:schemeClr val="dk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>
                <a:solidFill>
                  <a:schemeClr val="dk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t="-13730" r="19768" b="13730"/>
          <a:stretch/>
        </p:blipFill>
        <p:spPr>
          <a:xfrm>
            <a:off x="9622101" y="3648533"/>
            <a:ext cx="2569900" cy="322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2">
            <a:alphaModFix/>
          </a:blip>
          <a:srcRect l="39660"/>
          <a:stretch/>
        </p:blipFill>
        <p:spPr>
          <a:xfrm rot="-13">
            <a:off x="1" y="2171902"/>
            <a:ext cx="1077932" cy="17967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7"/>
          <p:cNvCxnSpPr/>
          <p:nvPr/>
        </p:nvCxnSpPr>
        <p:spPr>
          <a:xfrm rot="10800000">
            <a:off x="0" y="1012833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7"/>
          <p:cNvCxnSpPr/>
          <p:nvPr/>
        </p:nvCxnSpPr>
        <p:spPr>
          <a:xfrm rot="10800000">
            <a:off x="8496800" y="6144767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7"/>
          <p:cNvSpPr txBox="1">
            <a:spLocks noGrp="1"/>
          </p:cNvSpPr>
          <p:nvPr>
            <p:ph type="ctrTitle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154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19" indent="0" algn="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61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8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61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50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57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60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7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2">
            <a:alphaModFix/>
          </a:blip>
          <a:srcRect t="-13730" r="42359" b="44420"/>
          <a:stretch/>
        </p:blipFill>
        <p:spPr>
          <a:xfrm>
            <a:off x="10615367" y="4951300"/>
            <a:ext cx="1576632" cy="190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t="29502" r="27145"/>
          <a:stretch/>
        </p:blipFill>
        <p:spPr>
          <a:xfrm rot="-11">
            <a:off x="10900267" y="1"/>
            <a:ext cx="1301500" cy="1266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l="27288" b="19034"/>
          <a:stretch/>
        </p:blipFill>
        <p:spPr>
          <a:xfrm rot="36">
            <a:off x="0" y="5591273"/>
            <a:ext cx="1130968" cy="126672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290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83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3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6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1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340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6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8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 rotWithShape="1">
          <a:blip r:embed="rId2">
            <a:alphaModFix/>
          </a:blip>
          <a:srcRect l="626" t="507"/>
          <a:stretch/>
        </p:blipFill>
        <p:spPr>
          <a:xfrm rot="5399949">
            <a:off x="417036" y="5157255"/>
            <a:ext cx="802632" cy="8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 l="22336" b="13442"/>
          <a:stretch/>
        </p:blipFill>
        <p:spPr>
          <a:xfrm rot="5399960">
            <a:off x="124249" y="-124239"/>
            <a:ext cx="2052632" cy="230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l="626" t="25334"/>
          <a:stretch/>
        </p:blipFill>
        <p:spPr>
          <a:xfrm rot="5399952">
            <a:off x="10933100" y="3084943"/>
            <a:ext cx="1434000" cy="108378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831133" y="2899833"/>
            <a:ext cx="5667200" cy="6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831133" y="3542400"/>
            <a:ext cx="5667200" cy="11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 l="627" r="25599"/>
          <a:stretch/>
        </p:blipFill>
        <p:spPr>
          <a:xfrm rot="5399942">
            <a:off x="6417317" y="5729924"/>
            <a:ext cx="954600" cy="1301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48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5960867" y="1833200"/>
            <a:ext cx="4332400" cy="31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600">
                <a:solidFill>
                  <a:schemeClr val="dk1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05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 hasCustomPrompt="1"/>
          </p:nvPr>
        </p:nvSpPr>
        <p:spPr>
          <a:xfrm>
            <a:off x="951000" y="2705233"/>
            <a:ext cx="10290000" cy="14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0933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2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2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2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2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2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2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2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129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951000" y="4166833"/>
            <a:ext cx="10290000" cy="5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667">
                <a:solidFill>
                  <a:schemeClr val="dk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29012"/>
          <a:stretch/>
        </p:blipFill>
        <p:spPr>
          <a:xfrm rot="5400000">
            <a:off x="-166501" y="4079133"/>
            <a:ext cx="1164168" cy="83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/>
          </a:blip>
          <a:srcRect l="24437" b="11582"/>
          <a:stretch/>
        </p:blipFill>
        <p:spPr>
          <a:xfrm>
            <a:off x="1" y="4666606"/>
            <a:ext cx="1862100" cy="219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321392">
            <a:off x="200001" y="285266"/>
            <a:ext cx="1520001" cy="152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475923">
            <a:off x="10384351" y="2601393"/>
            <a:ext cx="1370832" cy="137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668453">
            <a:off x="10688799" y="553822"/>
            <a:ext cx="880269" cy="885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44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5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02">
  <p:cSld name="Four Columns 02">
    <p:bg>
      <p:bgPr>
        <a:solidFill>
          <a:srgbClr val="B3B3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2337933" y="1922033"/>
            <a:ext cx="29384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"/>
          </p:nvPr>
        </p:nvSpPr>
        <p:spPr>
          <a:xfrm>
            <a:off x="2352567" y="2563433"/>
            <a:ext cx="294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2"/>
          </p:nvPr>
        </p:nvSpPr>
        <p:spPr>
          <a:xfrm>
            <a:off x="6868367" y="1922033"/>
            <a:ext cx="29384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3"/>
          </p:nvPr>
        </p:nvSpPr>
        <p:spPr>
          <a:xfrm>
            <a:off x="6868333" y="2563267"/>
            <a:ext cx="29384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4"/>
          </p:nvPr>
        </p:nvSpPr>
        <p:spPr>
          <a:xfrm>
            <a:off x="2362604" y="3978600"/>
            <a:ext cx="2942000" cy="6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5"/>
          </p:nvPr>
        </p:nvSpPr>
        <p:spPr>
          <a:xfrm>
            <a:off x="2365517" y="4589200"/>
            <a:ext cx="294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6"/>
          </p:nvPr>
        </p:nvSpPr>
        <p:spPr>
          <a:xfrm>
            <a:off x="6876103" y="3978733"/>
            <a:ext cx="2938400" cy="6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7"/>
          </p:nvPr>
        </p:nvSpPr>
        <p:spPr>
          <a:xfrm>
            <a:off x="6880951" y="4589200"/>
            <a:ext cx="2942000" cy="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l="28361"/>
          <a:stretch/>
        </p:blipFill>
        <p:spPr>
          <a:xfrm rot="-5">
            <a:off x="0" y="1731545"/>
            <a:ext cx="2538200" cy="356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2">
            <a:alphaModFix/>
          </a:blip>
          <a:srcRect t="-13730" r="19768" b="13730"/>
          <a:stretch/>
        </p:blipFill>
        <p:spPr>
          <a:xfrm>
            <a:off x="9631867" y="3636367"/>
            <a:ext cx="2569900" cy="322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48697">
            <a:off x="10292477" y="698702"/>
            <a:ext cx="1786379" cy="179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05548">
            <a:off x="863375" y="783079"/>
            <a:ext cx="1555416" cy="15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>
            <a:spLocks noGrp="1"/>
          </p:cNvSpPr>
          <p:nvPr>
            <p:ph type="ctrTitle" idx="8"/>
          </p:nvPr>
        </p:nvSpPr>
        <p:spPr>
          <a:xfrm>
            <a:off x="950800" y="499433"/>
            <a:ext cx="102904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40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02">
  <p:cSld name="Title and Text 02">
    <p:bg>
      <p:bgPr>
        <a:solidFill>
          <a:schemeClr val="accent5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6940967" y="1552167"/>
            <a:ext cx="4130400" cy="1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4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2">
            <a:alphaModFix/>
          </a:blip>
          <a:srcRect r="20483" b="19218"/>
          <a:stretch/>
        </p:blipFill>
        <p:spPr>
          <a:xfrm>
            <a:off x="9453067" y="4067339"/>
            <a:ext cx="2738932" cy="279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 txBox="1">
            <a:spLocks noGrp="1"/>
          </p:cNvSpPr>
          <p:nvPr>
            <p:ph type="subTitle" idx="1"/>
          </p:nvPr>
        </p:nvSpPr>
        <p:spPr>
          <a:xfrm>
            <a:off x="6940967" y="3089767"/>
            <a:ext cx="41304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">
            <a:off x="8997697" y="4209585"/>
            <a:ext cx="1396800" cy="140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2">
            <a:alphaModFix/>
          </a:blip>
          <a:srcRect l="34768" b="41796"/>
          <a:stretch/>
        </p:blipFill>
        <p:spPr>
          <a:xfrm rot="-20">
            <a:off x="0" y="5647505"/>
            <a:ext cx="1341968" cy="1204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0"/>
          <p:cNvCxnSpPr/>
          <p:nvPr/>
        </p:nvCxnSpPr>
        <p:spPr>
          <a:xfrm rot="10800000">
            <a:off x="0" y="6313100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849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SemiBold"/>
              <a:buNone/>
              <a:defRPr sz="2800">
                <a:solidFill>
                  <a:srgbClr val="FFFFFF"/>
                </a:solidFill>
                <a:latin typeface="Asap SemiBold"/>
                <a:ea typeface="Asap SemiBold"/>
                <a:cs typeface="Asap SemiBold"/>
                <a:sym typeface="Asap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sistant"/>
              <a:buChar char="●"/>
              <a:defRPr sz="1800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ssistant"/>
              <a:buChar char="○"/>
              <a:defRPr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ssistant"/>
              <a:buChar char="■"/>
              <a:defRPr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ssistant"/>
              <a:buChar char="●"/>
              <a:defRPr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ssistant"/>
              <a:buChar char="○"/>
              <a:defRPr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ssistant"/>
              <a:buChar char="■"/>
              <a:defRPr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ssistant"/>
              <a:buChar char="●"/>
              <a:defRPr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ssistant"/>
              <a:buChar char="○"/>
              <a:defRPr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ssistant"/>
              <a:buChar char="■"/>
              <a:defRPr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819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55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  <a:cs typeface="Arial"/>
              <a:sym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  <a:cs typeface="Arial"/>
              <a:sym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37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4688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5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8" indent="-18287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81041423"/>
              </p:ext>
            </p:extLst>
          </p:nvPr>
        </p:nvGraphicFramePr>
        <p:xfrm>
          <a:off x="140269" y="162672"/>
          <a:ext cx="11712539" cy="3679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5" name="Google Shape;185;p24"/>
          <p:cNvSpPr txBox="1">
            <a:spLocks noGrp="1"/>
          </p:cNvSpPr>
          <p:nvPr>
            <p:ph type="subTitle" idx="1"/>
          </p:nvPr>
        </p:nvSpPr>
        <p:spPr>
          <a:xfrm>
            <a:off x="1312800" y="4495400"/>
            <a:ext cx="9566400" cy="68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solidFill>
                  <a:schemeClr val="bg2">
                    <a:lumMod val="75000"/>
                  </a:schemeClr>
                </a:solidFill>
              </a:rPr>
              <a:t>Ali Ahmadabadi (MD)</a:t>
            </a:r>
          </a:p>
          <a:p>
            <a:pPr marL="0" indent="0"/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</a:rPr>
              <a:t>Associate professor 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</a:rPr>
              <a:t>of surgery</a:t>
            </a:r>
          </a:p>
          <a:p>
            <a:pPr marL="0" indent="0"/>
            <a:r>
              <a:rPr lang="en-US" sz="3200" dirty="0">
                <a:solidFill>
                  <a:schemeClr val="bg2">
                    <a:lumMod val="75000"/>
                  </a:schemeClr>
                </a:solidFill>
              </a:rPr>
              <a:t>Fellowship of burns and reconstructive surgery</a:t>
            </a:r>
          </a:p>
          <a:p>
            <a:pPr marL="0" indent="0"/>
            <a:r>
              <a:rPr lang="en-US" sz="3200" dirty="0">
                <a:solidFill>
                  <a:schemeClr val="bg2">
                    <a:lumMod val="75000"/>
                  </a:schemeClr>
                </a:solidFill>
              </a:rPr>
              <a:t>Mashhad University of Medical Sciences</a:t>
            </a:r>
            <a:endParaRPr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86" name="Google Shape;186;p24"/>
          <p:cNvCxnSpPr/>
          <p:nvPr/>
        </p:nvCxnSpPr>
        <p:spPr>
          <a:xfrm rot="10800000">
            <a:off x="0" y="5525884"/>
            <a:ext cx="36952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4"/>
          <p:cNvCxnSpPr/>
          <p:nvPr/>
        </p:nvCxnSpPr>
        <p:spPr>
          <a:xfrm rot="10800000">
            <a:off x="8492133" y="1897084"/>
            <a:ext cx="36952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83" y="2659579"/>
            <a:ext cx="2477866" cy="302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ÙØªÛØ¬Ù ØªØµÙÛØ±Û Ø¨Ø±Ø§Û Ø¯Ø§ÙØ´Ú¯Ø§Ù Ø¹ÙÙÙ Ù¾Ø²Ø´Ú©Û ÙØ´ÙØ¯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9" y="2928889"/>
            <a:ext cx="2458304" cy="2433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45352" y="6445524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1539" y="141668"/>
            <a:ext cx="754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>
                <a:solidFill>
                  <a:srgbClr val="002060"/>
                </a:solidFill>
              </a:rPr>
              <a:t>Scondary</a:t>
            </a:r>
            <a:r>
              <a:rPr lang="en-US" sz="4400" b="1" u="sng" dirty="0" smtClean="0">
                <a:solidFill>
                  <a:srgbClr val="002060"/>
                </a:solidFill>
              </a:rPr>
              <a:t> survey</a:t>
            </a:r>
            <a:endParaRPr lang="en-US" sz="4400" b="1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46" y="1867436"/>
            <a:ext cx="116553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Complete examination from tip to toe.</a:t>
            </a:r>
          </a:p>
          <a:p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Culculate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extend of burn injury (%TBSA) by: Rule of NINES, Lund and Browder chart. Palm of hand with 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fingers= 1%.</a:t>
            </a:r>
            <a:endParaRPr lang="en-US" sz="36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First degree burns are not considered.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96" y="1023"/>
            <a:ext cx="7778839" cy="68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57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83"/>
            <a:ext cx="12128676" cy="62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1" name="Google Shape;381;p35"/>
          <p:cNvCxnSpPr/>
          <p:nvPr/>
        </p:nvCxnSpPr>
        <p:spPr>
          <a:xfrm rot="10800000">
            <a:off x="8496800" y="1012833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35"/>
          <p:cNvCxnSpPr/>
          <p:nvPr/>
        </p:nvCxnSpPr>
        <p:spPr>
          <a:xfrm rot="10800000">
            <a:off x="0" y="6144767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https://dr.ahmadabadi.ir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u="sng" dirty="0" smtClean="0">
                <a:solidFill>
                  <a:srgbClr val="00FF00"/>
                </a:solidFill>
              </a:rPr>
              <a:t>Definitive care of burn injury</a:t>
            </a:r>
            <a:endParaRPr lang="en-US" sz="4000" b="1" u="sng" dirty="0">
              <a:solidFill>
                <a:srgbClr val="00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4400" b="1" dirty="0" smtClean="0">
                <a:solidFill>
                  <a:srgbClr val="FFC000"/>
                </a:solidFill>
              </a:rPr>
              <a:t>Resuscitation period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4400" b="1" dirty="0" smtClean="0">
                <a:solidFill>
                  <a:srgbClr val="FFC000"/>
                </a:solidFill>
              </a:rPr>
              <a:t>Wound closure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4400" b="1" dirty="0" smtClean="0">
                <a:solidFill>
                  <a:srgbClr val="FFC000"/>
                </a:solidFill>
              </a:rPr>
              <a:t>Rehabilitation</a:t>
            </a:r>
            <a:endParaRPr 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3978" y="383281"/>
            <a:ext cx="10290400" cy="7012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Resuscitation </a:t>
            </a:r>
            <a:r>
              <a:rPr lang="en-US" dirty="0" smtClean="0">
                <a:solidFill>
                  <a:srgbClr val="0000FF"/>
                </a:solidFill>
              </a:rPr>
              <a:t>period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244" y="1592597"/>
            <a:ext cx="105477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First 24-48 </a:t>
            </a:r>
            <a:r>
              <a:rPr lang="en-US" sz="2400" dirty="0" err="1" smtClean="0"/>
              <a:t>Hrs</a:t>
            </a:r>
            <a:r>
              <a:rPr lang="en-US" sz="2400" dirty="0" smtClean="0"/>
              <a:t> post injury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Risk of burn shock in burns </a:t>
            </a:r>
            <a:r>
              <a:rPr lang="en-US" sz="2400" dirty="0" smtClean="0">
                <a:latin typeface="Calibri" panose="020F0502020204030204" pitchFamily="34" charset="0"/>
              </a:rPr>
              <a:t>≥ 15-20%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Formal fluid resuscitation in Burns ≥ 10-15%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V= 2-4 * W * %TBSA  lactated Ringer’s   </a:t>
            </a:r>
            <a:r>
              <a:rPr lang="en-US" sz="2400" dirty="0" smtClean="0">
                <a:latin typeface="Calibri" panose="020F0502020204030204" pitchFamily="34" charset="0"/>
              </a:rPr>
              <a:t>⅟₂ In first 8 hours, </a:t>
            </a:r>
            <a:r>
              <a:rPr lang="en-US" sz="2400" dirty="0">
                <a:latin typeface="Calibri" panose="020F0502020204030204" pitchFamily="34" charset="0"/>
              </a:rPr>
              <a:t>⅟₂ </a:t>
            </a:r>
            <a:r>
              <a:rPr lang="en-US" sz="2400" dirty="0" smtClean="0">
                <a:latin typeface="Calibri" panose="020F0502020204030204" pitchFamily="34" charset="0"/>
              </a:rPr>
              <a:t> in next 16 hours.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Frequently and repeated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Urine output &gt; 30 ml/hour in adults and 1- 1.5 ml/kg/hour in children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Frequent evaluation of extremities for compartment syndrome: 5 or 6 P, painful passive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Chest and abdominal compartment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Fasciotomy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Abdominal compartment syndrome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63965"/>
            <a:ext cx="42672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4377226"/>
            <a:ext cx="420052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9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0" y="2699627"/>
            <a:ext cx="4171950" cy="4191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</a:rPr>
              <a:t>Wound closure period</a:t>
            </a:r>
            <a:endParaRPr lang="en-US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456" y="1200633"/>
            <a:ext cx="112303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Early excision and skin grafting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Tangential excision: require skill, more blood loss, Better cosmetic and functional results.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Fascial excision: easy to perform. Less blood loss, good skin graft take, but disfiguring, joint stiffness and poor mobility. 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Limited indeterminate or mixed burns: conservative treatment for 10-14 days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Permanent coverage: skin autograft: full-thickness vs partial thickness.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Meshed vs sheet skin graft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Skin allograft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Xenograft including pig skin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Human amniotic membrane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Synthetic dressing: the idea of Artificial Skin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Cultured Epithelial Autograft,  C…E…Allograft? “In text”</a:t>
            </a:r>
          </a:p>
          <a:p>
            <a:endParaRPr lang="en-US" sz="2400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0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r>
              <a:rPr lang="en-US" sz="3600" b="1" u="sng" dirty="0" smtClean="0"/>
              <a:t>Infection control</a:t>
            </a:r>
            <a:endParaRPr lang="en-US" sz="36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95459" y="1365161"/>
            <a:ext cx="1125613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The skin surface is sterile after burning for 24-48 hours.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Colonization: harmless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Invasive infection = Burn wound sepsis: is often fatal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Topical antibiotics: Silver nitrate, Silver sulfadiazine, </a:t>
            </a:r>
            <a:r>
              <a:rPr lang="en-US" sz="2800" dirty="0" err="1" smtClean="0"/>
              <a:t>Mafenide</a:t>
            </a:r>
            <a:r>
              <a:rPr lang="en-US" sz="2800" dirty="0" smtClean="0"/>
              <a:t> acetate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The most effective technique in the battle against burn wound infection is EE&amp;G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Wound care: regular and meticulous washing and debridement of old creams, dry serum and released eschar. At least twice daily in traditional dressing by creams.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New silver containing dressings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Pneumonia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Other infections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9362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4" y="25411"/>
            <a:ext cx="10646536" cy="6845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4253" y="285232"/>
            <a:ext cx="4224271" cy="2308324"/>
          </a:xfrm>
          <a:prstGeom prst="rect">
            <a:avLst/>
          </a:prstGeom>
          <a:solidFill>
            <a:srgbClr val="2C8467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Are the antimicrobial agents the only way for</a:t>
            </a:r>
          </a:p>
          <a:p>
            <a:r>
              <a:rPr lang="en-US" sz="4000" b="1" kern="0" dirty="0" smtClean="0">
                <a:solidFill>
                  <a:srgbClr val="FFC000"/>
                </a:solidFill>
                <a:latin typeface="Calibri" panose="020F0502020204030204"/>
              </a:rPr>
              <a:t>Source control? </a:t>
            </a:r>
          </a:p>
          <a:p>
            <a:endParaRPr lang="en-US" sz="4000" b="1" kern="0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4253" y="2428916"/>
            <a:ext cx="3490175" cy="1569660"/>
          </a:xfrm>
          <a:prstGeom prst="rect">
            <a:avLst/>
          </a:prstGeom>
          <a:solidFill>
            <a:srgbClr val="2C846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Systemic antimicrobial agents are not able to penetrate highly infected </a:t>
            </a:r>
            <a:r>
              <a:rPr lang="en-US" sz="2400" dirty="0"/>
              <a:t>necrotic</a:t>
            </a:r>
            <a:r>
              <a:rPr lang="en-US" sz="2400" dirty="0" smtClean="0"/>
              <a:t> tissues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984124" y="6323393"/>
            <a:ext cx="2867696" cy="369332"/>
          </a:xfrm>
          <a:prstGeom prst="rect">
            <a:avLst/>
          </a:prstGeom>
          <a:solidFill>
            <a:srgbClr val="2C8467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7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4"/>
          <a:stretch/>
        </p:blipFill>
        <p:spPr>
          <a:xfrm rot="5400000">
            <a:off x="5484740" y="150740"/>
            <a:ext cx="6858003" cy="65565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37132" y="3698698"/>
            <a:ext cx="1232899" cy="7123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216632" y="1394716"/>
            <a:ext cx="6858000" cy="4068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2959" y="232882"/>
            <a:ext cx="8164528" cy="6123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8991" y="5981061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17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231" y="2842223"/>
            <a:ext cx="10761539" cy="1461600"/>
          </a:xfrm>
        </p:spPr>
        <p:txBody>
          <a:bodyPr/>
          <a:lstStyle/>
          <a:p>
            <a:pPr algn="l"/>
            <a:r>
              <a:rPr lang="en-US" sz="2667" dirty="0"/>
              <a:t/>
            </a:r>
            <a:br>
              <a:rPr lang="en-US" sz="2667" dirty="0"/>
            </a:br>
            <a:r>
              <a:rPr lang="en-US" sz="2667" dirty="0"/>
              <a:t/>
            </a:r>
            <a:br>
              <a:rPr lang="en-US" sz="2667" dirty="0"/>
            </a:br>
            <a:endParaRPr lang="fa-IR" sz="2667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000" y="207859"/>
            <a:ext cx="10290000" cy="550400"/>
          </a:xfrm>
        </p:spPr>
        <p:txBody>
          <a:bodyPr/>
          <a:lstStyle/>
          <a:p>
            <a:pPr marL="152396" indent="0">
              <a:buNone/>
            </a:pPr>
            <a:r>
              <a:rPr lang="en-US" sz="3733" b="1" dirty="0" smtClean="0">
                <a:solidFill>
                  <a:srgbClr val="FFC000"/>
                </a:solidFill>
              </a:rPr>
              <a:t>Epidermal (1</a:t>
            </a:r>
            <a:r>
              <a:rPr lang="en-US" sz="3733" b="1" baseline="30000" dirty="0" smtClean="0">
                <a:solidFill>
                  <a:srgbClr val="FFC000"/>
                </a:solidFill>
              </a:rPr>
              <a:t>st</a:t>
            </a:r>
            <a:r>
              <a:rPr lang="en-US" sz="3733" b="1" dirty="0" smtClean="0">
                <a:solidFill>
                  <a:srgbClr val="FFC000"/>
                </a:solidFill>
              </a:rPr>
              <a:t> degree burns)</a:t>
            </a:r>
            <a:endParaRPr lang="fa-IR" sz="3733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0614" y="1584101"/>
            <a:ext cx="102661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Dermal capillary dilate, within minutes, resolves within a few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Red, Moderately painful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Blanching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Blistering absent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Only supportive care even in extensive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degree burns: Oral analgesics +adequate oral fluids + soothing topical </a:t>
            </a:r>
            <a:r>
              <a:rPr lang="en-US" sz="3200" dirty="0" err="1" smtClean="0"/>
              <a:t>oints</a:t>
            </a:r>
            <a:r>
              <a:rPr lang="en-US" sz="3200" dirty="0" smtClean="0"/>
              <a:t> such as Neomycin </a:t>
            </a:r>
            <a:r>
              <a:rPr lang="en-US" sz="3200" dirty="0" smtClean="0"/>
              <a:t>sulfate</a:t>
            </a:r>
            <a:r>
              <a:rPr lang="fa-IR" sz="3200" dirty="0" smtClean="0"/>
              <a:t>؟؟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14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43"/>
          <p:cNvPicPr preferRelativeResize="0"/>
          <p:nvPr/>
        </p:nvPicPr>
        <p:blipFill rotWithShape="1">
          <a:blip r:embed="rId3">
            <a:alphaModFix/>
          </a:blip>
          <a:srcRect l="38993" r="7013"/>
          <a:stretch/>
        </p:blipFill>
        <p:spPr>
          <a:xfrm>
            <a:off x="0" y="0"/>
            <a:ext cx="5988676" cy="6387787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550" name="Google Shape;550;p43"/>
          <p:cNvPicPr preferRelativeResize="0"/>
          <p:nvPr/>
        </p:nvPicPr>
        <p:blipFill rotWithShape="1">
          <a:blip r:embed="rId4">
            <a:alphaModFix/>
          </a:blip>
          <a:srcRect l="34768" b="41796"/>
          <a:stretch/>
        </p:blipFill>
        <p:spPr>
          <a:xfrm rot="-20">
            <a:off x="0" y="5647505"/>
            <a:ext cx="1341968" cy="1204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43"/>
          <p:cNvCxnSpPr/>
          <p:nvPr/>
        </p:nvCxnSpPr>
        <p:spPr>
          <a:xfrm rot="10800000">
            <a:off x="0" y="6144767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5769736" y="425002"/>
            <a:ext cx="5872766" cy="70788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Nutritional support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56856" y="1519707"/>
            <a:ext cx="61947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Metabolic rate can exceed twice for prolonged periods: wasting respiratory muscles and immunocompromised. </a:t>
            </a:r>
          </a:p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Enteral feeding is preferred. </a:t>
            </a:r>
          </a:p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Indirect calorimetry and nitrogen balance determination at least weekly.</a:t>
            </a:r>
          </a:p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High protein diet: 1.5 2 gr protein/ Kg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7416" y="996087"/>
            <a:ext cx="10835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u="sng" kern="0" dirty="0" smtClean="0">
                <a:solidFill>
                  <a:srgbClr val="00FF00"/>
                </a:solidFill>
                <a:latin typeface="PhotinaMT"/>
                <a:cs typeface="Arial"/>
                <a:sym typeface="Arial"/>
              </a:rPr>
              <a:t>The </a:t>
            </a:r>
            <a:r>
              <a:rPr lang="en-US" sz="3200" u="sng" kern="0" dirty="0">
                <a:solidFill>
                  <a:srgbClr val="00FF00"/>
                </a:solidFill>
                <a:latin typeface="PhotinaMT"/>
                <a:cs typeface="Arial"/>
                <a:sym typeface="Arial"/>
              </a:rPr>
              <a:t>R</a:t>
            </a:r>
            <a:r>
              <a:rPr lang="en-US" sz="3200" u="sng" kern="0" dirty="0" smtClean="0">
                <a:solidFill>
                  <a:srgbClr val="00FF00"/>
                </a:solidFill>
                <a:latin typeface="PhotinaMT"/>
                <a:cs typeface="Arial"/>
                <a:sym typeface="Arial"/>
              </a:rPr>
              <a:t>ehabilitation Phase.</a:t>
            </a:r>
            <a:endParaRPr lang="en-US" sz="3200" u="sng" kern="0" dirty="0">
              <a:solidFill>
                <a:srgbClr val="00FF00"/>
              </a:solidFill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0913" y="1764406"/>
            <a:ext cx="79720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Rehabilitation begins at the time of injury.</a:t>
            </a:r>
          </a:p>
          <a:p>
            <a:r>
              <a:rPr lang="en-US" sz="3200" dirty="0" smtClean="0"/>
              <a:t>Scar tissue is pliable soon after injury. </a:t>
            </a:r>
          </a:p>
          <a:p>
            <a:r>
              <a:rPr lang="en-US" sz="3200" dirty="0" smtClean="0"/>
              <a:t>The scar tissue is inflamed and remodels and reshapes at least for one year post injury.</a:t>
            </a:r>
          </a:p>
          <a:p>
            <a:r>
              <a:rPr lang="en-US" sz="3200" dirty="0" smtClean="0"/>
              <a:t>Stretching exercise, movement, and pressure garment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565" y="114702"/>
            <a:ext cx="34385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92" y="1208467"/>
            <a:ext cx="9961808" cy="6858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Chemical burns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92" y="2446986"/>
            <a:ext cx="9961808" cy="3812146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 smtClean="0"/>
              <a:t>Alkalis: Dissolve and combine with proteins of tissues: alkaline </a:t>
            </a:r>
            <a:r>
              <a:rPr lang="en-US" sz="3600" dirty="0" err="1" smtClean="0"/>
              <a:t>proteinates</a:t>
            </a:r>
            <a:r>
              <a:rPr lang="en-US" sz="3600" dirty="0" smtClean="0"/>
              <a:t>: hydroxide ions: further chemical reactions: more injury.</a:t>
            </a:r>
          </a:p>
          <a:p>
            <a:r>
              <a:rPr lang="en-US" sz="3600" dirty="0" smtClean="0"/>
              <a:t>Acids: protein breakdown by hydrolysis: Eschar: less penetration.</a:t>
            </a:r>
          </a:p>
          <a:p>
            <a:r>
              <a:rPr lang="en-US" sz="3600" dirty="0" smtClean="0"/>
              <a:t>Organic compound such as petroleum products and phenols: dissolve cell membranes. </a:t>
            </a:r>
          </a:p>
          <a:p>
            <a:r>
              <a:rPr lang="en-US" sz="3600" dirty="0" smtClean="0"/>
              <a:t>First: Providers safety, then patient’s clothes removal, brushing dry powders like lime, irrigation by copious volume of water, </a:t>
            </a:r>
            <a:r>
              <a:rPr lang="en-US" sz="3600" dirty="0" err="1" smtClean="0"/>
              <a:t>pHmetry</a:t>
            </a:r>
            <a:r>
              <a:rPr lang="en-US" sz="3600" dirty="0" smtClean="0"/>
              <a:t>, </a:t>
            </a:r>
          </a:p>
          <a:p>
            <a:r>
              <a:rPr lang="en-US" sz="3600" dirty="0" smtClean="0"/>
              <a:t>Consider systemic intoxication: ABG, Electrolytes, LFT</a:t>
            </a:r>
          </a:p>
          <a:p>
            <a:r>
              <a:rPr lang="en-US" sz="3600" dirty="0" smtClean="0"/>
              <a:t>Urgent surgery to remove the wound may be needed.</a:t>
            </a:r>
          </a:p>
          <a:p>
            <a:r>
              <a:rPr lang="en-US" sz="3600" dirty="0" smtClean="0"/>
              <a:t>It is difficult to determine the depth of burns</a:t>
            </a:r>
          </a:p>
          <a:p>
            <a:r>
              <a:rPr lang="en-US" sz="3600" dirty="0" smtClean="0"/>
              <a:t>Fluid resuscitation based on TBSA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8B10-6368-4756-82AD-D388C5E544D0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2"/>
          </p:nvPr>
        </p:nvSpPr>
        <p:spPr>
          <a:xfrm>
            <a:off x="369870" y="825755"/>
            <a:ext cx="11589249" cy="642800"/>
          </a:xfrm>
        </p:spPr>
        <p:txBody>
          <a:bodyPr/>
          <a:lstStyle/>
          <a:p>
            <a:r>
              <a:rPr lang="en-US" sz="3733" dirty="0" smtClean="0"/>
              <a:t>Electrical injury</a:t>
            </a:r>
            <a:endParaRPr lang="en-US" sz="3733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69869" y="1591844"/>
            <a:ext cx="11479659" cy="5093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67" dirty="0" smtClean="0"/>
              <a:t>Low voltage vs High voltage: a local event vs an iceberg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67" dirty="0" smtClean="0"/>
              <a:t>In Emergency Department: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67" dirty="0" smtClean="0"/>
              <a:t>1- R/O Trauma: ABC, ATLS, Primary and secondary survey. Consider rupture of eardrums in lightning.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67" dirty="0" smtClean="0"/>
              <a:t>2- Cardiac disturbances: ECG, Admission? Monitoring?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67" dirty="0" smtClean="0"/>
              <a:t>3- Rhabdomyolysis and ATN: Resuscitation, U/O</a:t>
            </a:r>
            <a:r>
              <a:rPr lang="en-US" sz="2667" dirty="0" smtClean="0">
                <a:latin typeface="Calibri" panose="020F0502020204030204" pitchFamily="34" charset="0"/>
              </a:rPr>
              <a:t>≥ 100cc/</a:t>
            </a:r>
            <a:r>
              <a:rPr lang="en-US" sz="2667" dirty="0" err="1" smtClean="0">
                <a:latin typeface="Calibri" panose="020F0502020204030204" pitchFamily="34" charset="0"/>
              </a:rPr>
              <a:t>Hr</a:t>
            </a:r>
            <a:r>
              <a:rPr lang="en-US" sz="2667" dirty="0" smtClean="0">
                <a:latin typeface="Calibri" panose="020F0502020204030204" pitchFamily="34" charset="0"/>
              </a:rPr>
              <a:t>, Bicarbonate? Mannitol?</a:t>
            </a:r>
            <a:endParaRPr lang="en-US" sz="2667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67" dirty="0" smtClean="0"/>
              <a:t>4- Compartment Syndrome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67" dirty="0"/>
              <a:t>5- wounds: contact point, current injury, flash burn (electrical arc), flame due to ignition of clothes </a:t>
            </a:r>
            <a:endParaRPr lang="en-US" sz="2667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67" dirty="0" smtClean="0"/>
              <a:t>Follow up: ocular (cataract), Peripheral neuropathy</a:t>
            </a:r>
            <a:endParaRPr lang="en-US" sz="2667" dirty="0"/>
          </a:p>
          <a:p>
            <a:pPr>
              <a:buFont typeface="Arial" panose="020B0604020202020204" pitchFamily="34" charset="0"/>
              <a:buChar char="•"/>
            </a:pPr>
            <a:endParaRPr lang="en-US" sz="2667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667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667" dirty="0"/>
          </a:p>
          <a:p>
            <a:pPr>
              <a:buFont typeface="Arial" panose="020B0604020202020204" pitchFamily="34" charset="0"/>
              <a:buChar char="•"/>
            </a:pPr>
            <a:endParaRPr lang="en-US" sz="2667" dirty="0"/>
          </a:p>
        </p:txBody>
      </p:sp>
      <p:sp>
        <p:nvSpPr>
          <p:cNvPr id="8" name="TextBox 7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19184" y="1671462"/>
            <a:ext cx="11781032" cy="4466400"/>
          </a:xfrm>
        </p:spPr>
        <p:txBody>
          <a:bodyPr/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v"/>
            </a:pPr>
            <a:r>
              <a:rPr lang="en-US" sz="3733" dirty="0" smtClean="0">
                <a:solidFill>
                  <a:srgbClr val="FFFF00"/>
                </a:solidFill>
              </a:rPr>
              <a:t>Relieve pain, prevent infection, encourage healing</a:t>
            </a:r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v"/>
            </a:pPr>
            <a:r>
              <a:rPr lang="en-US" sz="3733" dirty="0" smtClean="0">
                <a:solidFill>
                  <a:srgbClr val="FFFF00"/>
                </a:solidFill>
              </a:rPr>
              <a:t>Cooling: Tap water (12-25</a:t>
            </a:r>
            <a:r>
              <a:rPr lang="en-US" sz="3733" dirty="0" smtClean="0">
                <a:solidFill>
                  <a:srgbClr val="FFFF00"/>
                </a:solidFill>
                <a:latin typeface="Calibri" panose="020F0502020204030204" pitchFamily="34" charset="0"/>
              </a:rPr>
              <a:t>ᵒc), </a:t>
            </a:r>
            <a:r>
              <a:rPr lang="en-US" sz="3733" dirty="0">
                <a:solidFill>
                  <a:srgbClr val="FFFF00"/>
                </a:solidFill>
                <a:latin typeface="Calibri" panose="020F0502020204030204" pitchFamily="34" charset="0"/>
              </a:rPr>
              <a:t>No ice or ice </a:t>
            </a:r>
            <a:r>
              <a:rPr lang="en-US" sz="3733" dirty="0" smtClean="0">
                <a:solidFill>
                  <a:srgbClr val="FFFF00"/>
                </a:solidFill>
                <a:latin typeface="Calibri" panose="020F0502020204030204" pitchFamily="34" charset="0"/>
              </a:rPr>
              <a:t>water. Hypothermia</a:t>
            </a:r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v"/>
            </a:pPr>
            <a:r>
              <a:rPr lang="en-US" sz="3733" dirty="0" smtClean="0">
                <a:solidFill>
                  <a:srgbClr val="FFFF00"/>
                </a:solidFill>
                <a:latin typeface="Calibri" panose="020F0502020204030204" pitchFamily="34" charset="0"/>
              </a:rPr>
              <a:t>Washing the wound, Blisters?</a:t>
            </a:r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v"/>
            </a:pPr>
            <a:r>
              <a:rPr lang="en-US" sz="3733" dirty="0" smtClean="0">
                <a:solidFill>
                  <a:srgbClr val="FFFF00"/>
                </a:solidFill>
              </a:rPr>
              <a:t>Topical antibiotics: creams, ointments, new dressings</a:t>
            </a:r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v"/>
            </a:pPr>
            <a:r>
              <a:rPr lang="en-US" sz="3733" dirty="0" smtClean="0">
                <a:solidFill>
                  <a:srgbClr val="FFFF00"/>
                </a:solidFill>
              </a:rPr>
              <a:t>Systemic antibiotics:</a:t>
            </a:r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v"/>
            </a:pPr>
            <a:r>
              <a:rPr lang="en-US" sz="3733" dirty="0" smtClean="0">
                <a:solidFill>
                  <a:srgbClr val="FFFF00"/>
                </a:solidFill>
              </a:rPr>
              <a:t>Deep burns: healing during 3 weeks, EE&amp;G</a:t>
            </a:r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v"/>
            </a:pPr>
            <a:endParaRPr lang="en-US" sz="3733" dirty="0" smtClean="0">
              <a:solidFill>
                <a:srgbClr val="FFFF00"/>
              </a:solidFill>
            </a:endParaRPr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v"/>
            </a:pPr>
            <a:endParaRPr lang="en-US" sz="3733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24304" y="6374908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https://dr.ahmadabadi.ir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369870" y="825755"/>
            <a:ext cx="11589249" cy="642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33" b="1" kern="0" dirty="0" smtClean="0">
                <a:solidFill>
                  <a:srgbClr val="FFC000"/>
                </a:solidFill>
              </a:rPr>
              <a:t>Outpatient and minor burns</a:t>
            </a:r>
            <a:endParaRPr lang="en-US" sz="3733" b="1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12124" y="1493948"/>
            <a:ext cx="5228822" cy="5138671"/>
          </a:xfrm>
        </p:spPr>
        <p:txBody>
          <a:bodyPr/>
          <a:lstStyle/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FFFF00"/>
                </a:solidFill>
              </a:rPr>
              <a:t>Acute phase pain: IV analgesics are preferred on a scheduled basis. Opioids: Morphine, fentanyl, and drugs like ketamine and nitrous oxide. </a:t>
            </a:r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FFFF00"/>
                </a:solidFill>
              </a:rPr>
              <a:t> Outpatient: Hydrocodone, Oxycodone + Acetaminophen, NSAIDs</a:t>
            </a:r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FF00"/>
                </a:solidFill>
              </a:rPr>
              <a:t>Anxiolytics</a:t>
            </a:r>
            <a:r>
              <a:rPr lang="en-US" sz="2200" dirty="0" smtClean="0">
                <a:solidFill>
                  <a:srgbClr val="FFFF00"/>
                </a:solidFill>
              </a:rPr>
              <a:t>: Lorazepam, Diazepam, </a:t>
            </a:r>
            <a:r>
              <a:rPr lang="en-US" sz="2200" dirty="0" err="1" smtClean="0">
                <a:solidFill>
                  <a:srgbClr val="FFFF00"/>
                </a:solidFill>
              </a:rPr>
              <a:t>Midazolam,often</a:t>
            </a:r>
            <a:r>
              <a:rPr lang="en-US" sz="2200" dirty="0" smtClean="0">
                <a:solidFill>
                  <a:srgbClr val="FFFF00"/>
                </a:solidFill>
              </a:rPr>
              <a:t> in combination with opioids. </a:t>
            </a:r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FFFF00"/>
                </a:solidFill>
              </a:rPr>
              <a:t>α</a:t>
            </a:r>
            <a:r>
              <a:rPr lang="en-US" sz="2200" baseline="-25000" dirty="0" smtClean="0">
                <a:solidFill>
                  <a:srgbClr val="FFFF00"/>
                </a:solidFill>
              </a:rPr>
              <a:t>2</a:t>
            </a:r>
            <a:r>
              <a:rPr lang="en-US" sz="2200" baseline="-25000" dirty="0" smtClean="0"/>
              <a:t> </a:t>
            </a:r>
            <a:r>
              <a:rPr lang="en-US" sz="2200" dirty="0" smtClean="0">
                <a:solidFill>
                  <a:srgbClr val="FFFF00"/>
                </a:solidFill>
              </a:rPr>
              <a:t>adrenergic agonists like as: clonidine and </a:t>
            </a:r>
            <a:r>
              <a:rPr lang="en-US" sz="2200" dirty="0" err="1" smtClean="0">
                <a:solidFill>
                  <a:srgbClr val="FFFF00"/>
                </a:solidFill>
              </a:rPr>
              <a:t>dexmedetomidine</a:t>
            </a:r>
            <a:r>
              <a:rPr lang="en-US" sz="2200" dirty="0" smtClean="0">
                <a:solidFill>
                  <a:srgbClr val="FFFF00"/>
                </a:solidFill>
              </a:rPr>
              <a:t>: excellent sedative, analgesic and anxiolytic. </a:t>
            </a:r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FFFF00"/>
              </a:solidFill>
            </a:endParaRPr>
          </a:p>
          <a:p>
            <a:pPr>
              <a:buClr>
                <a:srgbClr val="00FF00"/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Itching and pain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111" y="0"/>
            <a:ext cx="6335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245"/>
            <a:ext cx="12192000" cy="60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0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8" y="95049"/>
            <a:ext cx="11961656" cy="3884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910" y="4288665"/>
            <a:ext cx="11964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Itching: In &gt; 50% of patients. It can last for 12 years. Treatment is effective only in 36%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Topical drugs (Tricyclic histamine receptor blockers, doxepin), gabapentin, </a:t>
            </a:r>
            <a:r>
              <a:rPr lang="en-US" sz="2400" dirty="0" err="1" smtClean="0">
                <a:solidFill>
                  <a:srgbClr val="FF0000"/>
                </a:solidFill>
              </a:rPr>
              <a:t>dapsone</a:t>
            </a:r>
            <a:r>
              <a:rPr lang="en-US" sz="2400" dirty="0" smtClean="0">
                <a:solidFill>
                  <a:srgbClr val="FF0000"/>
                </a:solidFill>
              </a:rPr>
              <a:t>, ondansetron and H1/H2 blocker combination therapy are effective. Also: simple cooling, transcutaneous electrical nerve stimulation and massage. 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99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7426" y="1052043"/>
            <a:ext cx="7675808" cy="515155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FFFF00"/>
                </a:solidFill>
              </a:rPr>
              <a:t>SJS &amp; TEN, SJS/TEN Overlap: Drugs 80% of cases, Dilantin and sulfonamides 40% , Others: NSAIDS, Other antibiotics, Upper airway infections and viral illness,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FFFF00"/>
                </a:solidFill>
              </a:rPr>
              <a:t>Viral like prodromal, macular rash, confluent of rashes, involvement of mucosal surfaces, epidermal detachment, </a:t>
            </a:r>
            <a:r>
              <a:rPr lang="en-US" sz="2400" dirty="0" err="1" smtClean="0">
                <a:solidFill>
                  <a:srgbClr val="FFFF00"/>
                </a:solidFill>
              </a:rPr>
              <a:t>Nikolski</a:t>
            </a:r>
            <a:r>
              <a:rPr lang="en-US" sz="2400" dirty="0" smtClean="0">
                <a:solidFill>
                  <a:srgbClr val="FFFF00"/>
                </a:solidFill>
              </a:rPr>
              <a:t> sign.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FFFF00"/>
                </a:solidFill>
              </a:rPr>
              <a:t>Treatment: Discontinuation of inciting drug, skin biopsy at the edge of the blistered area and uninvolved skin, skin care (secondary skin infection a major cause of death), sulfa-containing dressing should be </a:t>
            </a:r>
            <a:r>
              <a:rPr lang="en-US" sz="2400" dirty="0" smtClean="0">
                <a:solidFill>
                  <a:srgbClr val="FF0000"/>
                </a:solidFill>
              </a:rPr>
              <a:t>avoided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FFFF00"/>
                </a:solidFill>
              </a:rPr>
              <a:t>Systemic steroids? Immunoglobulin? (inhibition of CD95),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endParaRPr lang="en-US" sz="2400" dirty="0" smtClean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Treatment of other disorders in burn unit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0" y="1052043"/>
            <a:ext cx="41529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4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535" y="1342489"/>
            <a:ext cx="5095983" cy="3959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773" y="1342489"/>
            <a:ext cx="4698715" cy="398753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94535" y="1630167"/>
            <a:ext cx="931524" cy="15616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715" y="86154"/>
            <a:ext cx="4524375" cy="33909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000" y="207859"/>
            <a:ext cx="10290000" cy="550400"/>
          </a:xfrm>
        </p:spPr>
        <p:txBody>
          <a:bodyPr/>
          <a:lstStyle/>
          <a:p>
            <a:pPr marL="152396" indent="0" algn="l">
              <a:buNone/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Partial thickness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burns (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Second degree burns)</a:t>
            </a:r>
            <a:endParaRPr lang="fa-IR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432" y="1337224"/>
            <a:ext cx="7307284" cy="4328844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200" dirty="0" smtClean="0"/>
              <a:t>Extends into but not through the dermis.</a:t>
            </a:r>
            <a:br>
              <a:rPr lang="en-US" sz="3200" dirty="0" smtClean="0"/>
            </a:br>
            <a:r>
              <a:rPr lang="en-US" sz="3200" b="1" u="sng" dirty="0" smtClean="0">
                <a:solidFill>
                  <a:srgbClr val="FFC000"/>
                </a:solidFill>
              </a:rPr>
              <a:t>A. Superficial </a:t>
            </a:r>
            <a:r>
              <a:rPr lang="en-US" sz="3200" b="1" u="sng" dirty="0" smtClean="0">
                <a:solidFill>
                  <a:srgbClr val="FFC000"/>
                </a:solidFill>
              </a:rPr>
              <a:t>partial </a:t>
            </a:r>
            <a:r>
              <a:rPr lang="en-US" sz="3200" b="1" u="sng" dirty="0">
                <a:solidFill>
                  <a:srgbClr val="FFC000"/>
                </a:solidFill>
              </a:rPr>
              <a:t>thickness </a:t>
            </a:r>
            <a:r>
              <a:rPr lang="en-US" sz="3200" b="1" u="sng" dirty="0" smtClean="0">
                <a:solidFill>
                  <a:srgbClr val="FFC000"/>
                </a:solidFill>
              </a:rPr>
              <a:t>burns: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1.Reddened </a:t>
            </a:r>
            <a:r>
              <a:rPr lang="en-US" sz="3200" dirty="0" smtClean="0">
                <a:solidFill>
                  <a:schemeClr val="tx1"/>
                </a:solidFill>
              </a:rPr>
              <a:t>skin,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2.Distended </a:t>
            </a:r>
            <a:r>
              <a:rPr lang="en-US" sz="3200" dirty="0" smtClean="0">
                <a:solidFill>
                  <a:schemeClr val="tx1"/>
                </a:solidFill>
              </a:rPr>
              <a:t>epidermal blisters filled with </a:t>
            </a:r>
            <a:r>
              <a:rPr lang="en-US" sz="3200" dirty="0" err="1" smtClean="0">
                <a:solidFill>
                  <a:schemeClr val="tx1"/>
                </a:solidFill>
              </a:rPr>
              <a:t>proteinaceous</a:t>
            </a:r>
            <a:r>
              <a:rPr lang="en-US" sz="3200" dirty="0" smtClean="0">
                <a:solidFill>
                  <a:schemeClr val="tx1"/>
                </a:solidFill>
              </a:rPr>
              <a:t> fluid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3.The </a:t>
            </a:r>
            <a:r>
              <a:rPr lang="en-US" sz="3200" dirty="0" smtClean="0">
                <a:solidFill>
                  <a:schemeClr val="tx1"/>
                </a:solidFill>
              </a:rPr>
              <a:t>underlying dermis is moist, </a:t>
            </a:r>
            <a:r>
              <a:rPr lang="en-US" sz="3200" dirty="0" smtClean="0">
                <a:solidFill>
                  <a:schemeClr val="tx1"/>
                </a:solidFill>
              </a:rPr>
              <a:t>4.blanches </a:t>
            </a:r>
            <a:r>
              <a:rPr lang="en-US" sz="3200" dirty="0" smtClean="0">
                <a:solidFill>
                  <a:schemeClr val="tx1"/>
                </a:solidFill>
              </a:rPr>
              <a:t>on direct pressure, very painful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715" y="3443978"/>
            <a:ext cx="4514850" cy="3362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31" y="5844391"/>
            <a:ext cx="94107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9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p31"/>
          <p:cNvCxnSpPr/>
          <p:nvPr/>
        </p:nvCxnSpPr>
        <p:spPr>
          <a:xfrm rot="10800000">
            <a:off x="0" y="2232800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31"/>
          <p:cNvCxnSpPr/>
          <p:nvPr/>
        </p:nvCxnSpPr>
        <p:spPr>
          <a:xfrm rot="10800000">
            <a:off x="8496800" y="4619267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51" y="1"/>
            <a:ext cx="6229636" cy="4168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2136" y="2907683"/>
            <a:ext cx="7739865" cy="3950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84912" y="6488668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18" y="669701"/>
            <a:ext cx="7132382" cy="48505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578" y="669701"/>
            <a:ext cx="45144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You are visiting a 40 years old man with the present burn injury after contacting with motorcycle exhaust pipe one from week ago. </a:t>
            </a:r>
          </a:p>
          <a:p>
            <a:r>
              <a:rPr lang="en-US" sz="3600" b="1" u="sng" dirty="0" smtClean="0">
                <a:solidFill>
                  <a:srgbClr val="FF0000"/>
                </a:solidFill>
              </a:rPr>
              <a:t>What do you do? 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mpfire burning animated gif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" y="1"/>
            <a:ext cx="4762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72101" y="2065635"/>
            <a:ext cx="58293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189">
              <a:buClr>
                <a:srgbClr val="000000"/>
              </a:buClr>
            </a:pPr>
            <a:r>
              <a:rPr lang="en-US" sz="7200" b="1" kern="0" dirty="0">
                <a:ln w="6600">
                  <a:solidFill>
                    <a:srgbClr val="E33D6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33D6F">
                      <a:satMod val="175000"/>
                      <a:alpha val="40000"/>
                    </a:srgbClr>
                  </a:glow>
                  <a:outerShdw dist="38100" dir="2700000" algn="tl" rotWithShape="0">
                    <a:srgbClr val="E33D6F"/>
                  </a:outerShdw>
                </a:effectLst>
                <a:cs typeface="Arial"/>
                <a:sym typeface="Arial"/>
              </a:rPr>
              <a:t>Thanks for your attention</a:t>
            </a:r>
          </a:p>
        </p:txBody>
      </p:sp>
      <p:pic>
        <p:nvPicPr>
          <p:cNvPr id="5" name="Picture 2" descr="ÙØªÛØ¬Ù ØªØµÙÛØ±Û Ø¨Ø±Ø§Û Ø¯Ø§ÙØ´Ú¯Ø§Ù Ø¹ÙÙÙ Ù¾Ø²Ø´Ú©Û ÙØ´ÙØ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389" y="1"/>
            <a:ext cx="1349131" cy="14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84134" y="6205836"/>
            <a:ext cx="352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https://dr.ahmadabadi.ir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52" y="1554356"/>
            <a:ext cx="7355873" cy="1815252"/>
          </a:xfrm>
        </p:spPr>
        <p:txBody>
          <a:bodyPr/>
          <a:lstStyle/>
          <a:p>
            <a:pPr algn="l"/>
            <a:r>
              <a:rPr lang="en-US" sz="3200" dirty="0" smtClean="0"/>
              <a:t>Coagulation necrosis of the upper dermis: dry, thickened texture.</a:t>
            </a:r>
            <a:br>
              <a:rPr lang="en-US" sz="3200" dirty="0" smtClean="0"/>
            </a:br>
            <a:r>
              <a:rPr lang="en-US" sz="3200" dirty="0" smtClean="0"/>
              <a:t>Erythema often absent</a:t>
            </a:r>
            <a:br>
              <a:rPr lang="en-US" sz="3200" dirty="0" smtClean="0"/>
            </a:br>
            <a:r>
              <a:rPr lang="en-US" sz="3200" dirty="0" smtClean="0"/>
              <a:t>Various colors, mostly waxy white</a:t>
            </a:r>
            <a:br>
              <a:rPr lang="en-US" sz="3200" dirty="0" smtClean="0"/>
            </a:br>
            <a:r>
              <a:rPr lang="en-US" sz="3200" dirty="0" smtClean="0"/>
              <a:t>Less painful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50" y="148624"/>
            <a:ext cx="10290000" cy="550400"/>
          </a:xfrm>
        </p:spPr>
        <p:txBody>
          <a:bodyPr/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</a:rPr>
              <a:t>B.Deep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partial </a:t>
            </a:r>
            <a:r>
              <a:rPr lang="en-US" sz="3600" b="1" dirty="0">
                <a:solidFill>
                  <a:srgbClr val="FF0000"/>
                </a:solidFill>
              </a:rPr>
              <a:t>thickness burns </a:t>
            </a: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35608"/>
            <a:ext cx="4543425" cy="3400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037" y="6040192"/>
            <a:ext cx="11075831" cy="72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6752" y="3760631"/>
            <a:ext cx="11902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9900"/>
                </a:solidFill>
              </a:rPr>
              <a:t>Even very deep ones can heal over the time, but damaged dermis does not regenerate, instead replaces by scar tissue, which is often rigid, tender and friable. </a:t>
            </a:r>
            <a:endParaRPr lang="en-US" sz="3200" dirty="0" smtClean="0">
              <a:solidFill>
                <a:srgbClr val="FF9900"/>
              </a:solidFill>
            </a:endParaRPr>
          </a:p>
          <a:p>
            <a:r>
              <a:rPr lang="en-US" sz="3200" dirty="0" smtClean="0">
                <a:solidFill>
                  <a:srgbClr val="FF9900"/>
                </a:solidFill>
              </a:rPr>
              <a:t>So </a:t>
            </a:r>
            <a:r>
              <a:rPr lang="en-US" sz="3200" dirty="0">
                <a:solidFill>
                  <a:srgbClr val="FF9900"/>
                </a:solidFill>
              </a:rPr>
              <a:t>E&amp;G is preferred. </a:t>
            </a:r>
          </a:p>
        </p:txBody>
      </p:sp>
    </p:spTree>
    <p:extLst>
      <p:ext uri="{BB962C8B-B14F-4D97-AF65-F5344CB8AC3E}">
        <p14:creationId xmlns:p14="http://schemas.microsoft.com/office/powerpoint/2010/main" val="322989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2"/>
          <p:cNvSpPr txBox="1">
            <a:spLocks noGrp="1"/>
          </p:cNvSpPr>
          <p:nvPr>
            <p:ph type="body" idx="1"/>
          </p:nvPr>
        </p:nvSpPr>
        <p:spPr>
          <a:xfrm>
            <a:off x="5300277" y="1713983"/>
            <a:ext cx="5814191" cy="370694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733" dirty="0" smtClean="0">
                <a:solidFill>
                  <a:schemeClr val="tx2">
                    <a:lumMod val="75000"/>
                  </a:schemeClr>
                </a:solidFill>
              </a:rPr>
              <a:t>Coating of dead tissue, coagulated serum and debris within 24-48 hrs.</a:t>
            </a:r>
          </a:p>
          <a:p>
            <a:pPr marL="0" indent="0"/>
            <a:r>
              <a:rPr lang="en-US" sz="3733" dirty="0" smtClean="0">
                <a:solidFill>
                  <a:schemeClr val="tx2">
                    <a:lumMod val="75000"/>
                  </a:schemeClr>
                </a:solidFill>
              </a:rPr>
              <a:t>Eschar vs Scar</a:t>
            </a:r>
          </a:p>
          <a:p>
            <a:pPr marL="0" indent="0"/>
            <a:r>
              <a:rPr lang="en-US" sz="3733" dirty="0" smtClean="0">
                <a:solidFill>
                  <a:schemeClr val="tx2">
                    <a:lumMod val="75000"/>
                  </a:schemeClr>
                </a:solidFill>
              </a:rPr>
              <a:t>Superficial 2</a:t>
            </a:r>
            <a:r>
              <a:rPr lang="en-US" sz="3733" baseline="30000" dirty="0" smtClean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sz="3733" dirty="0" smtClean="0">
                <a:solidFill>
                  <a:schemeClr val="tx2">
                    <a:lumMod val="75000"/>
                  </a:schemeClr>
                </a:solidFill>
              </a:rPr>
              <a:t> degree: within 10-14 days: </a:t>
            </a:r>
            <a:r>
              <a:rPr lang="en-US" sz="3733" dirty="0" smtClean="0">
                <a:solidFill>
                  <a:schemeClr val="tx2">
                    <a:lumMod val="75000"/>
                  </a:schemeClr>
                </a:solidFill>
              </a:rPr>
              <a:t>Eschar </a:t>
            </a:r>
            <a:r>
              <a:rPr lang="en-US" sz="3733" dirty="0" smtClean="0">
                <a:solidFill>
                  <a:schemeClr val="tx2">
                    <a:lumMod val="75000"/>
                  </a:schemeClr>
                </a:solidFill>
              </a:rPr>
              <a:t>separation: skin Buds</a:t>
            </a:r>
            <a:endParaRPr sz="3733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38" name="Google Shape;538;p42"/>
          <p:cNvPicPr preferRelativeResize="0"/>
          <p:nvPr/>
        </p:nvPicPr>
        <p:blipFill rotWithShape="1">
          <a:blip r:embed="rId4">
            <a:alphaModFix/>
          </a:blip>
          <a:srcRect l="21340" b="16680"/>
          <a:stretch/>
        </p:blipFill>
        <p:spPr>
          <a:xfrm rot="31">
            <a:off x="1" y="5446873"/>
            <a:ext cx="1324500" cy="141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2"/>
          <p:cNvPicPr preferRelativeResize="0"/>
          <p:nvPr/>
        </p:nvPicPr>
        <p:blipFill rotWithShape="1">
          <a:blip r:embed="rId4">
            <a:alphaModFix/>
          </a:blip>
          <a:srcRect t="-13730" r="19768" b="13730"/>
          <a:stretch/>
        </p:blipFill>
        <p:spPr>
          <a:xfrm>
            <a:off x="9631867" y="3636367"/>
            <a:ext cx="2569900" cy="322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48697">
            <a:off x="10539056" y="-67271"/>
            <a:ext cx="1786379" cy="17967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1" name="Google Shape;541;p42"/>
          <p:cNvCxnSpPr/>
          <p:nvPr/>
        </p:nvCxnSpPr>
        <p:spPr>
          <a:xfrm>
            <a:off x="6096000" y="1013633"/>
            <a:ext cx="609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2" name="Google Shape;542;p42"/>
          <p:cNvCxnSpPr/>
          <p:nvPr/>
        </p:nvCxnSpPr>
        <p:spPr>
          <a:xfrm>
            <a:off x="0" y="6144767"/>
            <a:ext cx="11260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65193" y="217245"/>
            <a:ext cx="5087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chemeClr val="accent4">
                    <a:lumMod val="50000"/>
                  </a:schemeClr>
                </a:solidFill>
              </a:rPr>
              <a:t>Eschar</a:t>
            </a:r>
            <a:endParaRPr lang="en-US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1" y="0"/>
            <a:ext cx="5285066" cy="4010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910" y="4708789"/>
            <a:ext cx="4715987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Proximal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wrist: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pink healing tissue with regularly spaced, small darker-red spots (“skin buds”)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Uniform skin buds is necessary for healing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9397" y="1429555"/>
            <a:ext cx="231820" cy="85000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511" y="528034"/>
            <a:ext cx="7330114" cy="5950039"/>
          </a:xfrm>
        </p:spPr>
        <p:txBody>
          <a:bodyPr/>
          <a:lstStyle/>
          <a:p>
            <a:pPr algn="l"/>
            <a:r>
              <a:rPr lang="en-US" sz="3200" dirty="0"/>
              <a:t>Indeterminate </a:t>
            </a:r>
            <a:r>
              <a:rPr lang="en-US" sz="3200" dirty="0" smtClean="0"/>
              <a:t>Depth: </a:t>
            </a:r>
            <a:r>
              <a:rPr lang="en-US" sz="2800" dirty="0" smtClean="0"/>
              <a:t>Some features of partial and full-thickness burns: 10 14 days conservative management.</a:t>
            </a:r>
          </a:p>
          <a:p>
            <a:pPr algn="l"/>
            <a:r>
              <a:rPr lang="en-US" sz="2800" dirty="0" smtClean="0"/>
              <a:t>Third degree burns = Full-thickness: All layers of skin: Covered with dry, avascular, coagulum, usually insensate, non-blanching, risk of compartment syndrome.</a:t>
            </a:r>
          </a:p>
          <a:p>
            <a:pPr algn="l"/>
            <a:r>
              <a:rPr lang="en-US" sz="2800" dirty="0" smtClean="0"/>
              <a:t>Almost any color: chemical burns: waxy white,    flame: black charred surface.    Scalding: dark cherry red   </a:t>
            </a:r>
          </a:p>
          <a:p>
            <a:pPr algn="l"/>
            <a:r>
              <a:rPr lang="en-US" sz="2800" dirty="0" smtClean="0"/>
              <a:t>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degree: extending to the bone???   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90822"/>
            <a:ext cx="45434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3263" y="5195914"/>
            <a:ext cx="1341935" cy="81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067" y="5370571"/>
            <a:ext cx="1865016" cy="127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7251" y="5123962"/>
            <a:ext cx="1000232" cy="89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153835" y="4343632"/>
            <a:ext cx="2342965" cy="255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8664" y="3361495"/>
            <a:ext cx="1341933" cy="82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62944" y="1957817"/>
            <a:ext cx="1865016" cy="101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-19258" y="2466033"/>
            <a:ext cx="2096639" cy="27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7"/>
          <p:cNvSpPr txBox="1"/>
          <p:nvPr/>
        </p:nvSpPr>
        <p:spPr>
          <a:xfrm>
            <a:off x="866732" y="1225034"/>
            <a:ext cx="9955595" cy="341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</a:pPr>
            <a:endParaRPr sz="2400" b="1" kern="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R="67732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/>
            </a:r>
            <a:b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Critical key point: Fire in an enclosed space.</a:t>
            </a:r>
          </a:p>
          <a:p>
            <a:pPr marL="457200" marR="67732" indent="-457200">
              <a:buClr>
                <a:srgbClr val="000000"/>
              </a:buClr>
              <a:buAutoNum type="arabicPeriod"/>
            </a:pP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Toxic smoke like CO: Strongly suspected in any patient with altered mental status following exposure to smoke. </a:t>
            </a:r>
          </a:p>
          <a:p>
            <a:pPr marR="67732">
              <a:buClr>
                <a:srgbClr val="000000"/>
              </a:buClr>
            </a:pP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     Pulse oximetry, ABG, 100%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24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, prehospital, intubation? </a:t>
            </a:r>
          </a:p>
          <a:p>
            <a:pPr marR="67732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    Hyperbaric oxygen?: </a:t>
            </a:r>
            <a:r>
              <a:rPr lang="en-US" sz="2400" kern="0" dirty="0" err="1" smtClean="0">
                <a:solidFill>
                  <a:srgbClr val="000000"/>
                </a:solidFill>
                <a:cs typeface="Arial"/>
                <a:sym typeface="Arial"/>
              </a:rPr>
              <a:t>COHb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half life from 80 min to 20 min in 3 bar.</a:t>
            </a:r>
          </a:p>
          <a:p>
            <a:pPr marL="457200" marR="67732" indent="-457200">
              <a:buClr>
                <a:srgbClr val="000000"/>
              </a:buClr>
              <a:buAutoNum type="arabicPeriod" startAt="2"/>
            </a:pP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Thermal upper airway injury: progressive edema in first 24 </a:t>
            </a:r>
            <a:r>
              <a:rPr lang="en-US" sz="2400" kern="0" dirty="0" err="1" smtClean="0">
                <a:solidFill>
                  <a:srgbClr val="000000"/>
                </a:solidFill>
                <a:cs typeface="Arial"/>
                <a:sym typeface="Arial"/>
              </a:rPr>
              <a:t>Hrs</a:t>
            </a:r>
            <a:endParaRPr lang="en-US" sz="2400" kern="0" dirty="0" smtClean="0">
              <a:solidFill>
                <a:srgbClr val="000000"/>
              </a:solidFill>
              <a:cs typeface="Arial"/>
              <a:sym typeface="Arial"/>
            </a:endParaRPr>
          </a:p>
          <a:p>
            <a:pPr marL="457200" marR="67732" indent="-457200">
              <a:buClr>
                <a:srgbClr val="000000"/>
              </a:buClr>
              <a:buAutoNum type="arabicPeriod" startAt="2"/>
            </a:pP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Lower airway injury: true inhalation injury. Large amount of CO, formaldehyde, formic acid, cyanide, &amp; hydrochloric acid produced by incomplete combustion of cotton, wood &amp; paper: severe damage to the mucosal cells. </a:t>
            </a:r>
          </a:p>
          <a:p>
            <a:pPr marR="67732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    Cyanide as by product of plastics: persistent metabolic acidosis not  </a:t>
            </a:r>
          </a:p>
          <a:p>
            <a:pPr marR="67732">
              <a:buClr>
                <a:srgbClr val="000000"/>
              </a:buClr>
            </a:pP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     responsive to fluid resuscitation. </a:t>
            </a:r>
            <a:r>
              <a:rPr lang="en-US" sz="2400" kern="0" dirty="0" err="1" smtClean="0">
                <a:solidFill>
                  <a:srgbClr val="000000"/>
                </a:solidFill>
                <a:cs typeface="Arial"/>
                <a:sym typeface="Arial"/>
              </a:rPr>
              <a:t>Hydroxycobalamin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: dark purple   </a:t>
            </a:r>
          </a:p>
          <a:p>
            <a:pPr marR="67732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    color urine. Symptoms may  be absent in first 24-48 Hrs. </a:t>
            </a:r>
          </a:p>
          <a:p>
            <a:pPr marR="67732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    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Fiber-optic 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bronchoscopy   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24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therapy not mentioned in the text</a:t>
            </a:r>
            <a:r>
              <a:rPr lang="en-US" sz="3600" kern="0" dirty="0" smtClean="0">
                <a:solidFill>
                  <a:schemeClr val="tx2">
                    <a:lumMod val="75000"/>
                  </a:schemeClr>
                </a:solidFill>
                <a:cs typeface="Arial"/>
                <a:sym typeface="Wingdings" panose="05000000000000000000" pitchFamily="2" charset="2"/>
              </a:rPr>
              <a:t></a:t>
            </a:r>
            <a:endParaRPr lang="en-US" sz="2400" kern="0" dirty="0" smtClean="0">
              <a:solidFill>
                <a:schemeClr val="tx2">
                  <a:lumMod val="7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611" name="Google Shape;611;p47"/>
          <p:cNvSpPr txBox="1">
            <a:spLocks noGrp="1"/>
          </p:cNvSpPr>
          <p:nvPr>
            <p:ph type="ctrTitle"/>
          </p:nvPr>
        </p:nvSpPr>
        <p:spPr>
          <a:xfrm>
            <a:off x="1179792" y="-222167"/>
            <a:ext cx="10802836" cy="105739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</a:rPr>
              <a:t>Inhalation injury</a:t>
            </a:r>
            <a:endParaRPr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13" name="Google Shape;613;p47"/>
          <p:cNvCxnSpPr/>
          <p:nvPr/>
        </p:nvCxnSpPr>
        <p:spPr>
          <a:xfrm rot="10800000">
            <a:off x="8496800" y="6144767"/>
            <a:ext cx="369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6" name="Google Shape;616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01938" y="1012833"/>
            <a:ext cx="2176193" cy="29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3769" y="100177"/>
            <a:ext cx="1202935" cy="167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836197" y="4344124"/>
            <a:ext cx="1341935" cy="793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50;p43"/>
          <p:cNvPicPr preferRelativeResize="0"/>
          <p:nvPr/>
        </p:nvPicPr>
        <p:blipFill rotWithShape="1">
          <a:blip r:embed="rId3">
            <a:alphaModFix/>
          </a:blip>
          <a:srcRect l="34768" b="41796"/>
          <a:stretch/>
        </p:blipFill>
        <p:spPr>
          <a:xfrm rot="-20">
            <a:off x="5765965" y="5653604"/>
            <a:ext cx="1341968" cy="120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1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0190" y="3712633"/>
            <a:ext cx="2096639" cy="27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1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4497" y="3620871"/>
            <a:ext cx="2176193" cy="29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50;p43"/>
          <p:cNvPicPr preferRelativeResize="0"/>
          <p:nvPr/>
        </p:nvPicPr>
        <p:blipFill rotWithShape="1">
          <a:blip r:embed="rId3">
            <a:alphaModFix/>
          </a:blip>
          <a:srcRect l="34768" b="41796"/>
          <a:stretch/>
        </p:blipFill>
        <p:spPr>
          <a:xfrm rot="-20" flipH="1">
            <a:off x="4800002" y="5653602"/>
            <a:ext cx="1403917" cy="1204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https://dr.ahmadabadi.ir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" y="0"/>
            <a:ext cx="10925195" cy="51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08394" y="6387787"/>
            <a:ext cx="286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https://dr.ahmadabadi.ir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85623" y="553792"/>
            <a:ext cx="691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chemeClr val="accent1">
                    <a:lumMod val="50000"/>
                  </a:schemeClr>
                </a:solidFill>
              </a:rPr>
              <a:t>Initial Care</a:t>
            </a:r>
            <a:endParaRPr lang="en-US" sz="36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4552" y="1609859"/>
            <a:ext cx="93629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Consider burn patients as trauma ones: ATLS.</a:t>
            </a:r>
          </a:p>
          <a:p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Stop burning process before any other measures: </a:t>
            </a:r>
          </a:p>
          <a:p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                  Flame: Dousing, smothering or rolling patient on the </a:t>
            </a:r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  ground</a:t>
            </a:r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                  Scalding: Cool water or moist compress.</a:t>
            </a:r>
          </a:p>
          <a:p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                   Caustic chemical: diluting with copious amount of water.</a:t>
            </a:r>
          </a:p>
          <a:p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                    Electrocution: shot off source of current. </a:t>
            </a:r>
          </a:p>
          <a:p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Primary Survey: ABC, Consider delay edema in severe burns of head and neck. Be ware about compartment syndrome in extremities and abdomen. </a:t>
            </a:r>
          </a:p>
          <a:p>
            <a:r>
              <a:rPr lang="en-US" sz="2400" dirty="0" smtClean="0">
                <a:solidFill>
                  <a:schemeClr val="accent4">
                    <a:lumMod val="25000"/>
                  </a:schemeClr>
                </a:solidFill>
              </a:rPr>
              <a:t>Resuscitation: in major burns: 2 large bore IV access, Foley catheter, fluid therapy without formula calculation. </a:t>
            </a:r>
          </a:p>
          <a:p>
            <a:endParaRPr lang="en-US" sz="24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8242" y="1081826"/>
            <a:ext cx="2833353" cy="954107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 ware about </a:t>
            </a:r>
            <a:r>
              <a:rPr lang="en-US" sz="2800" dirty="0" smtClean="0">
                <a:solidFill>
                  <a:srgbClr val="FF0000"/>
                </a:solidFill>
              </a:rPr>
              <a:t>HYPOTHERMIA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Bubbles Breakthrough">
  <a:themeElements>
    <a:clrScheme name="Simple Light">
      <a:dk1>
        <a:srgbClr val="FFFFFF"/>
      </a:dk1>
      <a:lt1>
        <a:srgbClr val="4D3C3E"/>
      </a:lt1>
      <a:dk2>
        <a:srgbClr val="8484FF"/>
      </a:dk2>
      <a:lt2>
        <a:srgbClr val="FF7B9A"/>
      </a:lt2>
      <a:accent1>
        <a:srgbClr val="FFC2BC"/>
      </a:accent1>
      <a:accent2>
        <a:srgbClr val="FFFFFF"/>
      </a:accent2>
      <a:accent3>
        <a:srgbClr val="4D3C3E"/>
      </a:accent3>
      <a:accent4>
        <a:srgbClr val="B3B3FF"/>
      </a:accent4>
      <a:accent5>
        <a:srgbClr val="FFB0BA"/>
      </a:accent5>
      <a:accent6>
        <a:srgbClr val="3C48E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28033</TotalTime>
  <Words>1429</Words>
  <Application>Microsoft Office PowerPoint</Application>
  <PresentationFormat>Widescreen</PresentationFormat>
  <Paragraphs>172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Asap SemiBold</vt:lpstr>
      <vt:lpstr>Assistant</vt:lpstr>
      <vt:lpstr>Calibri</vt:lpstr>
      <vt:lpstr>Constantia</vt:lpstr>
      <vt:lpstr>Fira Sans Extra Condensed Medium</vt:lpstr>
      <vt:lpstr>PhotinaMT</vt:lpstr>
      <vt:lpstr>Proxima Nova</vt:lpstr>
      <vt:lpstr>Proxima Nova Semibold</vt:lpstr>
      <vt:lpstr>Raleway</vt:lpstr>
      <vt:lpstr>Wingdings</vt:lpstr>
      <vt:lpstr>Wingdings 2</vt:lpstr>
      <vt:lpstr>Bubbles Breakthrough</vt:lpstr>
      <vt:lpstr>Slidesgo Final Pages</vt:lpstr>
      <vt:lpstr>Flow</vt:lpstr>
      <vt:lpstr>PowerPoint Presentation</vt:lpstr>
      <vt:lpstr>  </vt:lpstr>
      <vt:lpstr>Extends into but not through the dermis. A. Superficial partial thickness burns: 1.Reddened skin,  2.Distended epidermal blisters filled with proteinaceous fluid 3.The underlying dermis is moist, 4.blanches on direct pressure, very painful</vt:lpstr>
      <vt:lpstr>Coagulation necrosis of the upper dermis: dry, thickened texture. Erythema often absent Various colors, mostly waxy white Less painful </vt:lpstr>
      <vt:lpstr>PowerPoint Presentation</vt:lpstr>
      <vt:lpstr>PowerPoint Presentation</vt:lpstr>
      <vt:lpstr>Inhalation injury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Definitive care of burn injury</vt:lpstr>
      <vt:lpstr>Resuscitation period</vt:lpstr>
      <vt:lpstr>Wound closure period</vt:lpstr>
      <vt:lpstr>Infection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Chemical burns</vt:lpstr>
      <vt:lpstr>Electrical injury</vt:lpstr>
      <vt:lpstr>PowerPoint Presentation</vt:lpstr>
      <vt:lpstr>Itching and pain</vt:lpstr>
      <vt:lpstr>PowerPoint Presentation</vt:lpstr>
      <vt:lpstr>PowerPoint Presentation</vt:lpstr>
      <vt:lpstr>Treatment of other disorders in burn unit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Ahmadabadi</dc:creator>
  <cp:lastModifiedBy>Ali Ahmadabadi</cp:lastModifiedBy>
  <cp:revision>87</cp:revision>
  <dcterms:created xsi:type="dcterms:W3CDTF">2020-10-17T10:52:57Z</dcterms:created>
  <dcterms:modified xsi:type="dcterms:W3CDTF">2021-11-02T16:01:09Z</dcterms:modified>
</cp:coreProperties>
</file>