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3" r:id="rId11"/>
    <p:sldId id="265" r:id="rId12"/>
    <p:sldId id="266" r:id="rId13"/>
    <p:sldId id="267" r:id="rId14"/>
    <p:sldId id="308" r:id="rId15"/>
    <p:sldId id="307" r:id="rId16"/>
    <p:sldId id="269" r:id="rId17"/>
    <p:sldId id="306" r:id="rId18"/>
    <p:sldId id="270" r:id="rId19"/>
    <p:sldId id="305" r:id="rId20"/>
    <p:sldId id="271" r:id="rId21"/>
    <p:sldId id="274" r:id="rId22"/>
    <p:sldId id="268" r:id="rId23"/>
    <p:sldId id="273" r:id="rId24"/>
    <p:sldId id="312" r:id="rId25"/>
    <p:sldId id="272" r:id="rId26"/>
    <p:sldId id="309" r:id="rId27"/>
    <p:sldId id="276" r:id="rId28"/>
    <p:sldId id="277" r:id="rId29"/>
    <p:sldId id="310" r:id="rId30"/>
    <p:sldId id="278" r:id="rId31"/>
    <p:sldId id="279" r:id="rId32"/>
    <p:sldId id="311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0066"/>
    <a:srgbClr val="006600"/>
    <a:srgbClr val="FFCCFF"/>
    <a:srgbClr val="333399"/>
    <a:srgbClr val="0000FF"/>
    <a:srgbClr val="CC0000"/>
    <a:srgbClr val="990033"/>
    <a:srgbClr val="70FC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427" y="296215"/>
            <a:ext cx="6259133" cy="300077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Common complications</a:t>
            </a:r>
            <a:b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in surgery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41" y="5125792"/>
            <a:ext cx="7529959" cy="173220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Ali </a:t>
            </a:r>
            <a:r>
              <a:rPr lang="en-US" sz="2400" b="1" dirty="0" err="1" smtClean="0">
                <a:solidFill>
                  <a:srgbClr val="FF0000"/>
                </a:solidFill>
              </a:rPr>
              <a:t>Ahmadabadi</a:t>
            </a:r>
            <a:r>
              <a:rPr lang="en-US" sz="2400" b="1" dirty="0" smtClean="0">
                <a:solidFill>
                  <a:srgbClr val="FF0000"/>
                </a:solidFill>
              </a:rPr>
              <a:t> (MD)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Assistant Professor of surgery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Mashhad University of Medical Sciences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32" y="0"/>
            <a:ext cx="5018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184" y="2047741"/>
            <a:ext cx="1074098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What’s </a:t>
            </a:r>
            <a:r>
              <a:rPr 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ur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diagnosis?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5" y="0"/>
            <a:ext cx="5100503" cy="6871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97" y="0"/>
            <a:ext cx="5651034" cy="68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Retained Surgical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971" y="1358537"/>
            <a:ext cx="10263641" cy="532964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960000"/>
                </a:solidFill>
              </a:rPr>
              <a:t>One </a:t>
            </a:r>
            <a:r>
              <a:rPr lang="en-US" sz="3200" dirty="0">
                <a:solidFill>
                  <a:srgbClr val="960000"/>
                </a:solidFill>
              </a:rPr>
              <a:t>case </a:t>
            </a:r>
            <a:r>
              <a:rPr lang="en-US" sz="3200" dirty="0" smtClean="0">
                <a:solidFill>
                  <a:srgbClr val="960000"/>
                </a:solidFill>
              </a:rPr>
              <a:t>per 8000 </a:t>
            </a:r>
            <a:r>
              <a:rPr lang="en-US" sz="3200" dirty="0">
                <a:solidFill>
                  <a:srgbClr val="960000"/>
                </a:solidFill>
              </a:rPr>
              <a:t>to 18,000 </a:t>
            </a:r>
            <a:r>
              <a:rPr lang="en-US" sz="3200" dirty="0" smtClean="0">
                <a:solidFill>
                  <a:srgbClr val="960000"/>
                </a:solidFill>
              </a:rPr>
              <a:t>operations.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O</a:t>
            </a:r>
            <a:r>
              <a:rPr lang="en-US" sz="3200" dirty="0" smtClean="0">
                <a:solidFill>
                  <a:srgbClr val="0000FF"/>
                </a:solidFill>
              </a:rPr>
              <a:t>ne </a:t>
            </a:r>
            <a:r>
              <a:rPr lang="en-US" sz="3200" dirty="0">
                <a:solidFill>
                  <a:srgbClr val="0000FF"/>
                </a:solidFill>
              </a:rPr>
              <a:t>case or </a:t>
            </a:r>
            <a:r>
              <a:rPr lang="en-US" sz="3200" dirty="0" smtClean="0">
                <a:solidFill>
                  <a:srgbClr val="0000FF"/>
                </a:solidFill>
              </a:rPr>
              <a:t>more each </a:t>
            </a:r>
            <a:r>
              <a:rPr lang="en-US" sz="3200" dirty="0">
                <a:solidFill>
                  <a:srgbClr val="0000FF"/>
                </a:solidFill>
              </a:rPr>
              <a:t>year for a typical large hospital or approximately 1500 </a:t>
            </a:r>
            <a:r>
              <a:rPr lang="en-US" sz="3200" dirty="0" smtClean="0">
                <a:solidFill>
                  <a:srgbClr val="0000FF"/>
                </a:solidFill>
              </a:rPr>
              <a:t>cases per </a:t>
            </a:r>
            <a:r>
              <a:rPr lang="en-US" sz="3200" dirty="0">
                <a:solidFill>
                  <a:srgbClr val="0000FF"/>
                </a:solidFill>
              </a:rPr>
              <a:t>year in the United </a:t>
            </a:r>
            <a:r>
              <a:rPr lang="en-US" sz="3200" dirty="0" smtClean="0">
                <a:solidFill>
                  <a:srgbClr val="0000FF"/>
                </a:solidFill>
              </a:rPr>
              <a:t>States.</a:t>
            </a:r>
          </a:p>
          <a:p>
            <a:r>
              <a:rPr lang="en-US" sz="3200" dirty="0">
                <a:solidFill>
                  <a:srgbClr val="FF0066"/>
                </a:solidFill>
              </a:rPr>
              <a:t>The most common retained surgical item is a </a:t>
            </a:r>
            <a:r>
              <a:rPr lang="en-US" sz="3200" dirty="0" smtClean="0">
                <a:solidFill>
                  <a:srgbClr val="FF0066"/>
                </a:solidFill>
              </a:rPr>
              <a:t>surgical sponge</a:t>
            </a:r>
            <a:r>
              <a:rPr lang="en-US" sz="3200" dirty="0">
                <a:solidFill>
                  <a:srgbClr val="FF0066"/>
                </a:solidFill>
              </a:rPr>
              <a:t>, </a:t>
            </a:r>
            <a:endParaRPr lang="fa-IR" sz="3200" dirty="0" smtClean="0">
              <a:solidFill>
                <a:srgbClr val="FF0066"/>
              </a:solidFill>
            </a:endParaRPr>
          </a:p>
          <a:p>
            <a:r>
              <a:rPr lang="en-US" sz="3200" dirty="0" smtClean="0">
                <a:solidFill>
                  <a:srgbClr val="FF0066"/>
                </a:solidFill>
              </a:rPr>
              <a:t>surgical </a:t>
            </a:r>
            <a:r>
              <a:rPr lang="en-US" sz="3200" dirty="0">
                <a:solidFill>
                  <a:srgbClr val="FF0066"/>
                </a:solidFill>
              </a:rPr>
              <a:t>instruments </a:t>
            </a:r>
            <a:r>
              <a:rPr lang="en-US" sz="3200" dirty="0" smtClean="0">
                <a:solidFill>
                  <a:srgbClr val="FF0066"/>
                </a:solidFill>
              </a:rPr>
              <a:t>and </a:t>
            </a:r>
            <a:endParaRPr lang="fa-IR" sz="3200" dirty="0" smtClean="0">
              <a:solidFill>
                <a:srgbClr val="FF0066"/>
              </a:solidFill>
            </a:endParaRPr>
          </a:p>
          <a:p>
            <a:r>
              <a:rPr lang="en-US" sz="3200" dirty="0" smtClean="0">
                <a:solidFill>
                  <a:srgbClr val="FF0066"/>
                </a:solidFill>
              </a:rPr>
              <a:t>needles.</a:t>
            </a:r>
            <a:endParaRPr lang="en-US" sz="3200" dirty="0">
              <a:solidFill>
                <a:srgbClr val="FF0066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99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861" y="147592"/>
            <a:ext cx="9559902" cy="1280890"/>
          </a:xfrm>
        </p:spPr>
        <p:txBody>
          <a:bodyPr/>
          <a:lstStyle/>
          <a:p>
            <a:r>
              <a:rPr lang="en-US" b="1" dirty="0"/>
              <a:t>Risk factors for retained surgical sponges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073" y="1068946"/>
            <a:ext cx="10277339" cy="56924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Emergency surgery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 </a:t>
            </a:r>
            <a:r>
              <a:rPr lang="en-US" sz="3200" dirty="0"/>
              <a:t>Unplanned changes in procedure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 </a:t>
            </a:r>
            <a:r>
              <a:rPr lang="en-US" sz="3200" dirty="0"/>
              <a:t>Patient with higher body mass index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 </a:t>
            </a:r>
            <a:r>
              <a:rPr lang="en-US" sz="3200" dirty="0"/>
              <a:t>Multiple surgeons involved in same operation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 </a:t>
            </a:r>
            <a:r>
              <a:rPr lang="en-US" sz="3200" dirty="0"/>
              <a:t>Multiple procedures performed on same patient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 </a:t>
            </a:r>
            <a:r>
              <a:rPr lang="en-US" sz="3200" dirty="0"/>
              <a:t>Involvement of multiple operating room </a:t>
            </a:r>
            <a:r>
              <a:rPr lang="en-US" sz="3200" dirty="0" smtClean="0"/>
              <a:t>nurses/staff members</a:t>
            </a:r>
            <a:endParaRPr 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 </a:t>
            </a:r>
            <a:r>
              <a:rPr lang="en-US" sz="3200" dirty="0"/>
              <a:t>Case duration covers multiple nursing “shifts”</a:t>
            </a:r>
          </a:p>
        </p:txBody>
      </p:sp>
    </p:spTree>
    <p:extLst>
      <p:ext uri="{BB962C8B-B14F-4D97-AF65-F5344CB8AC3E}">
        <p14:creationId xmlns:p14="http://schemas.microsoft.com/office/powerpoint/2010/main" val="65492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767" y="14759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Complications in Minor </a:t>
            </a:r>
            <a:r>
              <a:rPr lang="en-US" b="1" dirty="0" smtClean="0"/>
              <a:t>Procedures</a:t>
            </a:r>
            <a:br>
              <a:rPr lang="en-US" b="1" dirty="0" smtClean="0"/>
            </a:br>
            <a:r>
              <a:rPr lang="en-US" sz="2000" b="1" dirty="0"/>
              <a:t>Central Venous Access Catheters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84856"/>
            <a:ext cx="10925064" cy="5253328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r>
              <a:rPr lang="en-US" sz="2800" dirty="0" smtClean="0">
                <a:solidFill>
                  <a:srgbClr val="FF0066"/>
                </a:solidFill>
              </a:rPr>
              <a:t>use of ultrasound </a:t>
            </a:r>
            <a:r>
              <a:rPr lang="en-US" sz="2800" dirty="0">
                <a:solidFill>
                  <a:srgbClr val="FF0066"/>
                </a:solidFill>
              </a:rPr>
              <a:t>for placement of all central venous </a:t>
            </a:r>
            <a:r>
              <a:rPr lang="en-US" sz="2800" dirty="0" smtClean="0">
                <a:solidFill>
                  <a:srgbClr val="FF0066"/>
                </a:solidFill>
              </a:rPr>
              <a:t>lines.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subclavian catheters have been alternatively placed at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the internal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jugular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position.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r>
              <a:rPr lang="en-US" sz="2800" b="1" dirty="0" smtClean="0">
                <a:solidFill>
                  <a:srgbClr val="C00000"/>
                </a:solidFill>
              </a:rPr>
              <a:t>Pneumothorax: </a:t>
            </a:r>
            <a:r>
              <a:rPr lang="en-US" sz="2800" dirty="0">
                <a:solidFill>
                  <a:srgbClr val="C00000"/>
                </a:solidFill>
              </a:rPr>
              <a:t>both subclavian </a:t>
            </a:r>
            <a:r>
              <a:rPr lang="en-US" sz="2800" dirty="0" smtClean="0">
                <a:solidFill>
                  <a:srgbClr val="C00000"/>
                </a:solidFill>
              </a:rPr>
              <a:t>and internal </a:t>
            </a:r>
            <a:r>
              <a:rPr lang="en-US" sz="2800" dirty="0">
                <a:solidFill>
                  <a:srgbClr val="C00000"/>
                </a:solidFill>
              </a:rPr>
              <a:t>jugular </a:t>
            </a:r>
            <a:r>
              <a:rPr lang="en-US" sz="2800" dirty="0" smtClean="0">
                <a:solidFill>
                  <a:srgbClr val="C00000"/>
                </a:solidFill>
              </a:rPr>
              <a:t>vein: </a:t>
            </a:r>
            <a:r>
              <a:rPr lang="en-US" sz="2800" dirty="0">
                <a:solidFill>
                  <a:srgbClr val="C00000"/>
                </a:solidFill>
              </a:rPr>
              <a:t>1% to 6</a:t>
            </a:r>
            <a:r>
              <a:rPr lang="en-US" sz="2800" dirty="0" smtClean="0">
                <a:solidFill>
                  <a:srgbClr val="C00000"/>
                </a:solidFill>
              </a:rPr>
              <a:t>%.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r>
              <a:rPr lang="en-US" sz="2800" dirty="0">
                <a:solidFill>
                  <a:srgbClr val="3D7406"/>
                </a:solidFill>
              </a:rPr>
              <a:t>If the patient is stable, and the </a:t>
            </a:r>
            <a:r>
              <a:rPr lang="en-US" sz="2800" dirty="0" smtClean="0">
                <a:solidFill>
                  <a:srgbClr val="3D7406"/>
                </a:solidFill>
              </a:rPr>
              <a:t>pneumothorax is </a:t>
            </a:r>
            <a:r>
              <a:rPr lang="en-US" sz="2800" dirty="0">
                <a:solidFill>
                  <a:srgbClr val="3D7406"/>
                </a:solidFill>
              </a:rPr>
              <a:t>small (&lt;15%), close expectant </a:t>
            </a:r>
            <a:r>
              <a:rPr lang="en-US" sz="2800" dirty="0" smtClean="0">
                <a:solidFill>
                  <a:srgbClr val="3D7406"/>
                </a:solidFill>
              </a:rPr>
              <a:t>observation.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r>
              <a:rPr lang="en-US" sz="2800" b="1" dirty="0" smtClean="0">
                <a:solidFill>
                  <a:srgbClr val="C00000"/>
                </a:solidFill>
              </a:rPr>
              <a:t>Arrhythmias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r>
              <a:rPr lang="en-US" sz="2800" b="1" dirty="0">
                <a:solidFill>
                  <a:srgbClr val="0000FF"/>
                </a:solidFill>
              </a:rPr>
              <a:t>Arterial </a:t>
            </a:r>
            <a:r>
              <a:rPr lang="en-US" sz="2800" b="1" dirty="0" smtClean="0">
                <a:solidFill>
                  <a:srgbClr val="0000FF"/>
                </a:solidFill>
              </a:rPr>
              <a:t>Puncture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r>
              <a:rPr lang="en-US" sz="2800" b="1" dirty="0">
                <a:solidFill>
                  <a:srgbClr val="C4129E"/>
                </a:solidFill>
              </a:rPr>
              <a:t>Lost </a:t>
            </a:r>
            <a:r>
              <a:rPr lang="en-US" sz="2800" b="1" dirty="0" smtClean="0">
                <a:solidFill>
                  <a:srgbClr val="C4129E"/>
                </a:solidFill>
              </a:rPr>
              <a:t>Guidewire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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5147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011" y="-729"/>
            <a:ext cx="5919989" cy="6858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3" y="0"/>
            <a:ext cx="4762500" cy="5419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424" y="5419725"/>
            <a:ext cx="5107277" cy="1323439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Plain abdominal radiograph. The retained guide wire is seen from the inferior vena cava (red arrow) up to the right femoral vein (blue arrow)</a:t>
            </a:r>
          </a:p>
        </p:txBody>
      </p:sp>
    </p:spTree>
    <p:extLst>
      <p:ext uri="{BB962C8B-B14F-4D97-AF65-F5344CB8AC3E}">
        <p14:creationId xmlns:p14="http://schemas.microsoft.com/office/powerpoint/2010/main" val="89785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-295275"/>
            <a:ext cx="9077325" cy="74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099" y="1068945"/>
            <a:ext cx="10298827" cy="538336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960000"/>
                </a:solidFill>
              </a:rPr>
              <a:t>Air Embolus: </a:t>
            </a:r>
            <a:r>
              <a:rPr lang="en-US" sz="2800" dirty="0">
                <a:solidFill>
                  <a:srgbClr val="960000"/>
                </a:solidFill>
              </a:rPr>
              <a:t>0.2% to 1% of patients. </a:t>
            </a:r>
          </a:p>
          <a:p>
            <a:r>
              <a:rPr lang="en-US" sz="2800" dirty="0" smtClean="0">
                <a:solidFill>
                  <a:srgbClr val="3D7406"/>
                </a:solidFill>
              </a:rPr>
              <a:t>Immediate </a:t>
            </a:r>
            <a:r>
              <a:rPr lang="en-US" sz="2800" dirty="0">
                <a:solidFill>
                  <a:srgbClr val="3D7406"/>
                </a:solidFill>
              </a:rPr>
              <a:t>left lateral decubitus Trendelenburg position, so </a:t>
            </a:r>
            <a:r>
              <a:rPr lang="en-US" sz="2800" dirty="0" smtClean="0">
                <a:solidFill>
                  <a:srgbClr val="3D7406"/>
                </a:solidFill>
              </a:rPr>
              <a:t>the entrapped </a:t>
            </a:r>
            <a:r>
              <a:rPr lang="en-US" sz="2800" dirty="0">
                <a:solidFill>
                  <a:srgbClr val="3D7406"/>
                </a:solidFill>
              </a:rPr>
              <a:t>air can be stabilized within the right ventricle. </a:t>
            </a:r>
            <a:endParaRPr lang="en-US" sz="2800" dirty="0" smtClean="0">
              <a:solidFill>
                <a:srgbClr val="3D7406"/>
              </a:solidFill>
            </a:endParaRPr>
          </a:p>
          <a:p>
            <a:r>
              <a:rPr lang="en-US" sz="2800" dirty="0" smtClean="0">
                <a:solidFill>
                  <a:srgbClr val="FF0066"/>
                </a:solidFill>
              </a:rPr>
              <a:t>Auscultation over </a:t>
            </a:r>
            <a:r>
              <a:rPr lang="en-US" sz="2800" dirty="0">
                <a:solidFill>
                  <a:srgbClr val="FF0066"/>
                </a:solidFill>
              </a:rPr>
              <a:t>the precordium may reveal a “crunching” noise</a:t>
            </a:r>
            <a:r>
              <a:rPr lang="en-US" sz="2800" dirty="0" smtClean="0">
                <a:solidFill>
                  <a:srgbClr val="FF0066"/>
                </a:solidFill>
              </a:rPr>
              <a:t>,  </a:t>
            </a:r>
            <a:r>
              <a:rPr lang="en-US" sz="2800" dirty="0">
                <a:solidFill>
                  <a:srgbClr val="FF0066"/>
                </a:solidFill>
              </a:rPr>
              <a:t>portable </a:t>
            </a:r>
            <a:r>
              <a:rPr lang="en-US" sz="2800" dirty="0" smtClean="0">
                <a:solidFill>
                  <a:srgbClr val="FF0066"/>
                </a:solidFill>
              </a:rPr>
              <a:t>CXR </a:t>
            </a:r>
            <a:r>
              <a:rPr lang="en-US" sz="2800" dirty="0">
                <a:solidFill>
                  <a:srgbClr val="FF0066"/>
                </a:solidFill>
              </a:rPr>
              <a:t>will help confirm the diagnosis. </a:t>
            </a:r>
            <a:r>
              <a:rPr lang="en-US" sz="2800" dirty="0" smtClean="0">
                <a:solidFill>
                  <a:srgbClr val="FF0066"/>
                </a:solidFill>
              </a:rPr>
              <a:t>Aspiration via </a:t>
            </a:r>
            <a:r>
              <a:rPr lang="en-US" sz="2800" dirty="0">
                <a:solidFill>
                  <a:srgbClr val="FF0066"/>
                </a:solidFill>
              </a:rPr>
              <a:t>a central venous line accessing the heart may </a:t>
            </a:r>
            <a:r>
              <a:rPr lang="en-US" sz="2800" dirty="0" smtClean="0">
                <a:solidFill>
                  <a:srgbClr val="FF0066"/>
                </a:solidFill>
              </a:rPr>
              <a:t>decrease the </a:t>
            </a:r>
            <a:r>
              <a:rPr lang="en-US" sz="2800" dirty="0">
                <a:solidFill>
                  <a:srgbClr val="FF0066"/>
                </a:solidFill>
              </a:rPr>
              <a:t>volume of gas in the right side of the heart and minimize </a:t>
            </a:r>
            <a:r>
              <a:rPr lang="en-US" sz="2800" dirty="0" smtClean="0">
                <a:solidFill>
                  <a:srgbClr val="FF0066"/>
                </a:solidFill>
              </a:rPr>
              <a:t>the amount </a:t>
            </a:r>
            <a:r>
              <a:rPr lang="en-US" sz="2800" dirty="0">
                <a:solidFill>
                  <a:srgbClr val="FF0066"/>
                </a:solidFill>
              </a:rPr>
              <a:t>traversing into the pulmonary </a:t>
            </a:r>
            <a:r>
              <a:rPr lang="en-US" sz="2800" dirty="0" smtClean="0">
                <a:solidFill>
                  <a:srgbClr val="FF0066"/>
                </a:solidFill>
              </a:rPr>
              <a:t>circulation</a:t>
            </a:r>
          </a:p>
          <a:p>
            <a:r>
              <a:rPr lang="en-US" sz="2800" dirty="0">
                <a:solidFill>
                  <a:srgbClr val="0000FF"/>
                </a:solidFill>
              </a:rPr>
              <a:t>Treatment may </a:t>
            </a:r>
            <a:r>
              <a:rPr lang="en-US" sz="2800" dirty="0" smtClean="0">
                <a:solidFill>
                  <a:srgbClr val="0000FF"/>
                </a:solidFill>
              </a:rPr>
              <a:t>prove futile </a:t>
            </a:r>
            <a:r>
              <a:rPr lang="en-US" sz="2800" dirty="0">
                <a:solidFill>
                  <a:srgbClr val="0000FF"/>
                </a:solidFill>
              </a:rPr>
              <a:t>if the air bolus </a:t>
            </a:r>
            <a:r>
              <a:rPr lang="en-US" sz="2800" dirty="0" smtClean="0">
                <a:solidFill>
                  <a:srgbClr val="0000FF"/>
                </a:solidFill>
              </a:rPr>
              <a:t>&gt;50 </a:t>
            </a:r>
            <a:r>
              <a:rPr lang="en-US" sz="2800" dirty="0" err="1" smtClean="0">
                <a:solidFill>
                  <a:srgbClr val="0000FF"/>
                </a:solidFill>
              </a:rPr>
              <a:t>mL.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1100" y="12183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Complications in Minor </a:t>
            </a:r>
            <a:r>
              <a:rPr lang="en-US" b="1" dirty="0" smtClean="0"/>
              <a:t>Procedures</a:t>
            </a:r>
            <a:br>
              <a:rPr lang="en-US" b="1" dirty="0" smtClean="0"/>
            </a:br>
            <a:r>
              <a:rPr lang="en-US" sz="2000" b="1" dirty="0"/>
              <a:t>Central Venous Access Catheters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85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183" y="0"/>
            <a:ext cx="3309871" cy="2677656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Large air embolism due to left subclavian central line placement with air evident in the main pulmonary artery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3300211"/>
            <a:ext cx="4638675" cy="3333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741" b="2612"/>
          <a:stretch/>
        </p:blipFill>
        <p:spPr>
          <a:xfrm>
            <a:off x="6527621" y="49237"/>
            <a:ext cx="5664379" cy="68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26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735" y="1197735"/>
            <a:ext cx="10440495" cy="5434885"/>
          </a:xfrm>
        </p:spPr>
        <p:txBody>
          <a:bodyPr>
            <a:normAutofit/>
          </a:bodyPr>
          <a:lstStyle/>
          <a:p>
            <a:pPr>
              <a:buClr>
                <a:srgbClr val="F70997"/>
              </a:buCl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FF"/>
                </a:solidFill>
              </a:rPr>
              <a:t>Pulmonary Artery Rupture: </a:t>
            </a:r>
            <a:r>
              <a:rPr lang="en-US" sz="2400" dirty="0">
                <a:solidFill>
                  <a:srgbClr val="0000FF"/>
                </a:solidFill>
              </a:rPr>
              <a:t>pulmonary artery (“Swan-</a:t>
            </a:r>
            <a:r>
              <a:rPr lang="en-US" sz="2400" dirty="0" err="1">
                <a:solidFill>
                  <a:srgbClr val="0000FF"/>
                </a:solidFill>
              </a:rPr>
              <a:t>Ganz</a:t>
            </a:r>
            <a:r>
              <a:rPr lang="en-US" sz="2400" dirty="0">
                <a:solidFill>
                  <a:srgbClr val="0000FF"/>
                </a:solidFill>
              </a:rPr>
              <a:t>”) </a:t>
            </a:r>
            <a:r>
              <a:rPr lang="en-US" sz="2400" dirty="0" smtClean="0">
                <a:solidFill>
                  <a:srgbClr val="0000FF"/>
                </a:solidFill>
              </a:rPr>
              <a:t>catheters.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buClr>
                <a:srgbClr val="F70997"/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960000"/>
                </a:solidFill>
              </a:rPr>
              <a:t>A sentinel </a:t>
            </a:r>
            <a:r>
              <a:rPr lang="en-US" sz="2400" dirty="0">
                <a:solidFill>
                  <a:srgbClr val="960000"/>
                </a:solidFill>
              </a:rPr>
              <a:t>bleed with </a:t>
            </a:r>
            <a:r>
              <a:rPr lang="en-US" sz="2400" dirty="0" smtClean="0">
                <a:solidFill>
                  <a:srgbClr val="960000"/>
                </a:solidFill>
              </a:rPr>
              <a:t>coughing when </a:t>
            </a:r>
            <a:r>
              <a:rPr lang="en-US" sz="2400" dirty="0">
                <a:solidFill>
                  <a:srgbClr val="960000"/>
                </a:solidFill>
              </a:rPr>
              <a:t>a pulmonary artery catheter balloon is inflated, </a:t>
            </a:r>
            <a:r>
              <a:rPr lang="en-US" sz="2400" dirty="0" smtClean="0">
                <a:solidFill>
                  <a:srgbClr val="960000"/>
                </a:solidFill>
              </a:rPr>
              <a:t>followed by </a:t>
            </a:r>
            <a:r>
              <a:rPr lang="en-US" sz="2400" dirty="0">
                <a:solidFill>
                  <a:srgbClr val="960000"/>
                </a:solidFill>
              </a:rPr>
              <a:t>uncontrolled hemoptysis. </a:t>
            </a:r>
            <a:endParaRPr lang="en-US" sz="2400" dirty="0" smtClean="0">
              <a:solidFill>
                <a:srgbClr val="960000"/>
              </a:solidFill>
            </a:endParaRPr>
          </a:p>
          <a:p>
            <a:pPr>
              <a:buClr>
                <a:srgbClr val="F70997"/>
              </a:buClr>
              <a:buFont typeface="Courier New" panose="02070309020205020404" pitchFamily="49" charset="0"/>
              <a:buChar char="o"/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Reinflation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of the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catheter balloon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is the initial step in management, followed by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immediate airway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intubation with mechanical ventilation, an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urgent portable CXR,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and notification of the OR that an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emergent thoracotomy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may be required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buClr>
                <a:srgbClr val="F70997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conservative </a:t>
            </a:r>
            <a:r>
              <a:rPr lang="en-US" sz="2400" dirty="0" err="1" smtClean="0">
                <a:solidFill>
                  <a:srgbClr val="0000FF"/>
                </a:solidFill>
              </a:rPr>
              <a:t>nonoperative</a:t>
            </a:r>
            <a:r>
              <a:rPr lang="en-US" sz="2400" dirty="0" smtClean="0">
                <a:solidFill>
                  <a:srgbClr val="0000FF"/>
                </a:solidFill>
              </a:rPr>
              <a:t> approach.</a:t>
            </a:r>
          </a:p>
          <a:p>
            <a:pPr>
              <a:buClr>
                <a:srgbClr val="F70997"/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0066"/>
                </a:solidFill>
              </a:rPr>
              <a:t>Pulmonary angiogram </a:t>
            </a:r>
            <a:r>
              <a:rPr lang="en-US" sz="2400" dirty="0">
                <a:solidFill>
                  <a:srgbClr val="FF0066"/>
                </a:solidFill>
              </a:rPr>
              <a:t>with </a:t>
            </a:r>
            <a:r>
              <a:rPr lang="en-US" sz="2400" dirty="0" err="1">
                <a:solidFill>
                  <a:srgbClr val="FF0066"/>
                </a:solidFill>
              </a:rPr>
              <a:t>angioembolization</a:t>
            </a:r>
            <a:r>
              <a:rPr lang="en-US" sz="2400" dirty="0">
                <a:solidFill>
                  <a:srgbClr val="FF0066"/>
                </a:solidFill>
              </a:rPr>
              <a:t> or vascular </a:t>
            </a:r>
            <a:r>
              <a:rPr lang="en-US" sz="2400" dirty="0" smtClean="0">
                <a:solidFill>
                  <a:srgbClr val="FF0066"/>
                </a:solidFill>
              </a:rPr>
              <a:t>stenting</a:t>
            </a:r>
          </a:p>
          <a:p>
            <a:pPr>
              <a:buClr>
                <a:srgbClr val="F70997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600"/>
                </a:solidFill>
              </a:rPr>
              <a:t>Hemodynamically unstable </a:t>
            </a:r>
            <a:r>
              <a:rPr lang="en-US" sz="2400" dirty="0" smtClean="0">
                <a:solidFill>
                  <a:srgbClr val="006600"/>
                </a:solidFill>
              </a:rPr>
              <a:t>patients: thoracotomy.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49735" y="0"/>
            <a:ext cx="9603368" cy="1280890"/>
          </a:xfrm>
        </p:spPr>
        <p:txBody>
          <a:bodyPr>
            <a:noAutofit/>
          </a:bodyPr>
          <a:lstStyle/>
          <a:p>
            <a:r>
              <a:rPr lang="en-US" b="1" dirty="0"/>
              <a:t>Complications in Minor </a:t>
            </a:r>
            <a:r>
              <a:rPr lang="en-US" b="1" dirty="0" smtClean="0"/>
              <a:t>Procedures</a:t>
            </a:r>
            <a:br>
              <a:rPr lang="en-US" b="1" dirty="0" smtClean="0"/>
            </a:br>
            <a:r>
              <a:rPr lang="en-US" sz="2000" b="1" dirty="0"/>
              <a:t>Central Venous Access Catheters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779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" y="875763"/>
            <a:ext cx="5452423" cy="5241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678" y="375693"/>
            <a:ext cx="4850547" cy="61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820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946" y="4501208"/>
            <a:ext cx="8911687" cy="1280890"/>
          </a:xfrm>
        </p:spPr>
        <p:txBody>
          <a:bodyPr/>
          <a:lstStyle/>
          <a:p>
            <a:r>
              <a:rPr lang="en-US" b="1" i="1" dirty="0" err="1"/>
              <a:t>Krishen</a:t>
            </a:r>
            <a:r>
              <a:rPr lang="en-US" b="1" i="1" dirty="0"/>
              <a:t> </a:t>
            </a:r>
            <a:r>
              <a:rPr lang="en-US" b="1" i="1" dirty="0" err="1"/>
              <a:t>Sieunarine</a:t>
            </a:r>
            <a:r>
              <a:rPr lang="en-US" b="1" i="1" dirty="0"/>
              <a:t> and J. Richard </a:t>
            </a:r>
            <a:r>
              <a:rPr lang="en-US" b="1" i="1" dirty="0" smtClean="0"/>
              <a:t>Smith</a:t>
            </a:r>
            <a:br>
              <a:rPr lang="en-US" b="1" i="1" dirty="0" smtClean="0"/>
            </a:br>
            <a:r>
              <a:rPr lang="en-US" b="1" i="1" dirty="0" smtClean="0"/>
              <a:t>surgical complications chapter 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174" y="850006"/>
            <a:ext cx="9697233" cy="3528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Unfortunately 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all of 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us who operate have patients with complications occurring because of 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the surgery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. </a:t>
            </a:r>
            <a:endParaRPr lang="en-US" sz="4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ush Script MT" panose="03060802040406070304" pitchFamily="66" charset="0"/>
            </a:endParaRPr>
          </a:p>
          <a:p>
            <a:pPr marL="0" indent="0">
              <a:buNone/>
            </a:pP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The 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only surgeon without surgical complications is the “armchair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” surgeon 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ush Script MT" panose="03060802040406070304" pitchFamily="66" charset="0"/>
              </a:rPr>
              <a:t>who does not do any surgery.</a:t>
            </a:r>
          </a:p>
        </p:txBody>
      </p:sp>
    </p:spTree>
    <p:extLst>
      <p:ext uri="{BB962C8B-B14F-4D97-AF65-F5344CB8AC3E}">
        <p14:creationId xmlns:p14="http://schemas.microsoft.com/office/powerpoint/2010/main" val="16861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493" y="1347987"/>
            <a:ext cx="10273069" cy="52459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Central Venous Line </a:t>
            </a:r>
            <a:r>
              <a:rPr lang="en-US" sz="3200" b="1" dirty="0" smtClean="0">
                <a:solidFill>
                  <a:srgbClr val="FFFF00"/>
                </a:solidFill>
              </a:rPr>
              <a:t>Infection:</a:t>
            </a:r>
            <a:r>
              <a:rPr lang="en-US" sz="3200" dirty="0" smtClean="0">
                <a:solidFill>
                  <a:srgbClr val="FFFF00"/>
                </a:solidFill>
              </a:rPr>
              <a:t> mortality rate 12</a:t>
            </a:r>
            <a:r>
              <a:rPr lang="en-US" sz="3200" dirty="0">
                <a:solidFill>
                  <a:srgbClr val="FFFF00"/>
                </a:solidFill>
              </a:rPr>
              <a:t>% to 25% when a central venous line </a:t>
            </a:r>
            <a:r>
              <a:rPr lang="en-US" sz="3200" dirty="0" smtClean="0">
                <a:solidFill>
                  <a:srgbClr val="FFFF00"/>
                </a:solidFill>
              </a:rPr>
              <a:t>infection becomes systemic.</a:t>
            </a:r>
          </a:p>
          <a:p>
            <a:r>
              <a:rPr lang="en-US" sz="3200" dirty="0">
                <a:solidFill>
                  <a:srgbClr val="5FF446"/>
                </a:solidFill>
              </a:rPr>
              <a:t>In </a:t>
            </a:r>
            <a:r>
              <a:rPr lang="en-US" sz="3200" dirty="0" smtClean="0">
                <a:solidFill>
                  <a:srgbClr val="5FF446"/>
                </a:solidFill>
              </a:rPr>
              <a:t>many instances</a:t>
            </a:r>
            <a:r>
              <a:rPr lang="en-US" sz="3200" dirty="0">
                <a:solidFill>
                  <a:srgbClr val="5FF446"/>
                </a:solidFill>
              </a:rPr>
              <a:t>, once an infection is recognized as central line sepsis</a:t>
            </a:r>
            <a:r>
              <a:rPr lang="en-US" sz="3200" dirty="0" smtClean="0">
                <a:solidFill>
                  <a:srgbClr val="5FF446"/>
                </a:solidFill>
              </a:rPr>
              <a:t>, removing </a:t>
            </a:r>
            <a:r>
              <a:rPr lang="en-US" sz="3200" dirty="0">
                <a:solidFill>
                  <a:srgbClr val="5FF446"/>
                </a:solidFill>
              </a:rPr>
              <a:t>the line is adequate. </a:t>
            </a:r>
            <a:r>
              <a:rPr lang="en-US" sz="32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Staphylococcus aureus </a:t>
            </a:r>
            <a:r>
              <a:rPr lang="en-US" sz="3200" dirty="0">
                <a:solidFill>
                  <a:srgbClr val="5FF446"/>
                </a:solidFill>
              </a:rPr>
              <a:t>infections</a:t>
            </a:r>
            <a:r>
              <a:rPr lang="en-US" sz="3200" dirty="0" smtClean="0">
                <a:solidFill>
                  <a:srgbClr val="5FF446"/>
                </a:solidFill>
              </a:rPr>
              <a:t>, however</a:t>
            </a:r>
            <a:r>
              <a:rPr lang="en-US" sz="3200" dirty="0">
                <a:solidFill>
                  <a:srgbClr val="5FF446"/>
                </a:solidFill>
              </a:rPr>
              <a:t>, present a unique problem because of the potential </a:t>
            </a:r>
            <a:r>
              <a:rPr lang="en-US" sz="3200" dirty="0" smtClean="0">
                <a:solidFill>
                  <a:srgbClr val="5FF446"/>
                </a:solidFill>
              </a:rPr>
              <a:t>for metastatic </a:t>
            </a:r>
            <a:r>
              <a:rPr lang="en-US" sz="3200" dirty="0">
                <a:solidFill>
                  <a:srgbClr val="5FF446"/>
                </a:solidFill>
              </a:rPr>
              <a:t>seeding of bacterial emboli. The required </a:t>
            </a:r>
            <a:r>
              <a:rPr lang="en-US" sz="3200" dirty="0" smtClean="0">
                <a:solidFill>
                  <a:srgbClr val="5FF446"/>
                </a:solidFill>
              </a:rPr>
              <a:t>treatment is </a:t>
            </a:r>
            <a:r>
              <a:rPr lang="en-US" sz="3200" dirty="0">
                <a:solidFill>
                  <a:srgbClr val="5FF446"/>
                </a:solidFill>
              </a:rPr>
              <a:t>4 to 6 weeks of tailored antibiotic therapy</a:t>
            </a:r>
            <a:r>
              <a:rPr lang="en-US" sz="3200" dirty="0" smtClean="0">
                <a:solidFill>
                  <a:srgbClr val="5FF446"/>
                </a:solidFill>
              </a:rPr>
              <a:t>.</a:t>
            </a:r>
          </a:p>
          <a:p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75494" y="199107"/>
            <a:ext cx="9603368" cy="1280890"/>
          </a:xfrm>
        </p:spPr>
        <p:txBody>
          <a:bodyPr>
            <a:noAutofit/>
          </a:bodyPr>
          <a:lstStyle/>
          <a:p>
            <a:r>
              <a:rPr lang="en-US" b="1" dirty="0"/>
              <a:t>Complications in Minor </a:t>
            </a:r>
            <a:r>
              <a:rPr lang="en-US" b="1" dirty="0" smtClean="0"/>
              <a:t>Procedures</a:t>
            </a:r>
            <a:br>
              <a:rPr lang="en-US" b="1" dirty="0" smtClean="0"/>
            </a:br>
            <a:r>
              <a:rPr lang="en-US" sz="2000" b="1" dirty="0"/>
              <a:t>Central Venous Access Catheters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06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912" y="-142875"/>
            <a:ext cx="5972175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BIUEBIQFBAUFA8QEBAUEA8PFBQUFBQWFhQUFRQYHCggGBolHBQUITEhJSkrLi4uFx8zODMsNygtLiwBCgoKDQwOGg8PGjclIB83MTAyNzM3NDc0NzQzNzYuMjQ3LDQ3OCsuNDQ0NCsxKzQsKzc0KzY0Ljc0ODgsNTc0N//AABEIAMsA+AMBIgACEQEDEQH/xAAbAAADAAMBAQAAAAAAAAAAAAADBAUBAgYAB//EAEAQAAEDAwEECAQEAggHAAAAAAEAAgMEESExBRJBYSJRcYGRobHREzJSogYjQsEV8BQkM0NyguHxFjRTYpLC0v/EABgBAQEBAQEAAAAAAAAAAAAAAAACAwQB/8QAIhEBAAEDAwQDAAAAAAAAAAAAAAEREmEDBJEhQmJxAhQi/9oADAMBAAIRAxEAPwD5HQUzpZgXkuc52+97iST+pxJPeq8Owxl77ka8AHOOQ0ckfZdEQwkDpO/Lb3/MfD1VCJpFmAOMTdME3PFyCfS7JD5WEkA71zfiujo9lH4cY3AbloPEWEu7vXHK3gg0tI0vFrbxuLG7TkW4rp4o9yNzhi0dm9pJJPp4oOPqqWOaR7t3ibXGbDAwLE47Vo3Y1sxshPPpE+DirEbiNQCOxOwvacltj1hByk9A+95AeVxjutheZSDqXbNaLYsf54hCfRMdrGO0dH0Qco2n6gmIqW66A7MYPluO3KwKQjqKCXDR24Li6/ZT3TS/1ecgySEOETyD0zkEaggA/wCYr6W2I9SMxoGq8mKtNPUnTmtIn2+THYknClqrcPyn+y87YM12FtNUEXu4fBkOLjGnb5L6tLtKNmpF+oZWYtrMOimzLSdxXtjh8pk2DKQd2kqgbCw+DLg288r0v4fnPy0lVe+fyZMN5Y1X2OnqQ7tTjXJZkncTNfzHXD4p/wAOyk2/otUDZoH5EoF+PDReP4cluf6pWWB/6Mul9dO1fauOpujB+Dm6WZlU7nw+PD4Y/wDD03Ckq/0/3EmmN63n5L3/AA7Nu/8AK1ZdY/3MgBPA6L7kZF4vHWlmU/Y61tjgMMwMDQXwENwHUPAI5APFDfGrc5OcdngFG2hDvcBZWpQdEpLGg5qal5JN9KCdF0slLfQeCANkuJ0QQ4tgseATPBHcm7XusQBfJHd5per/AA8wMc4VNO5zQ4/DBdvOtbAuBcm58ONwujGxLnJ8F7+CsGrXOPM28gg4I7MwSS1rWjec91w1o0zYE6kAAAk30Qhs5j974UjZCAHFm4+N4brvhrh0m5GQb2NyAMrrPxPsYyU5ZE1jSHxyAYaCWB43S4nFxITc46NuKm02yXPqmyhj442wtiLXujLi5sPwQAGk9CwBubXFwM2CCE/ZFtQb68l5d1JQx7v6yRjOBjsXkDYo2xsaBl27ug8AP1Edp9ESKJZJ3s9luQRosaoMMhF720yO1U65u6wMOlmNHdk/shUkYc4d1+43TNfZ2OrN+ooFaWkHfa62+GOAA54CbjDQwZ6XWlpB1nKDWtja2wb83HPrzQAT/JWd0da2DUHmyH/db7wQZahrRlQqzbAugt1NQ79OPVTpg4g5N+sFSXbYdbBWn8TJ1J7dUBZID9RPqvQ4OGu77hL/ANKk67jtW7apw5hBboa0ggEgK/FUY0XJUkocdFcpZhYBBT+ISRhHvgpKOUXCae7BQAqKndwNVOfO4nU25FHl60jVS4sPFBh1Q69wXeKpUe0Tod487XUWniFt5wB5G5RKa5PUOA0QdNG8O5LLqcccqRHOQcnzTEe0s206igcLLdQWuONz2IkcoeLi3NakDsQLPlto0DmcpSop5iL2O6b2IczPR390WN97d6W78xGbKi+EFZEBtq7TdNydLEADqsHOAtpvO6zcJA2VKHlpYd8OEZbvxl28W7wGHaWub6YOcFMQUb+hdjrSbnwzdp3t/wCXji/Oyrwx5LzI/e6JLhJIHXc3daS4HFwbDkUpWTWLGtD3vLmiCJgD5HyNALdwH9QDfmxZrckNCCfIxrbgAuPSFha1xcEc9OC8q2w4o3xlzNOmCC34bmPF95jmWG4QbgtsLLyCII7W7FsGJiZi1DUDGzRknqHqtpzfTrK9H0WO68+yDf8AdARmEKV/JbXwgOKDVzroVVPuNvx4LfeUvaMnE8PBAnU1JKk1LL3P+i2qKwcM81OlqCdSgyagNPD1RYqkFTZG3WrHFqCz8YagkFMU9T9Q71JhlB7U3C8ILNK4XxqP5Ct0zscLrnIToerHsrdO/AQWINRgXTsilwvN1R3tECj7BI1I42xxVUsWr4gRkCyDn3VoPRaL9l0Rs5AyGjx7kV9O1riA1vWLAJesAOcAdqAkdSL58boolDjgg8tCosYJOL2vxCaYwtyUHRU7i2xHeFTA3hdQaCpwQ7tVyidceYQNQhgHEu8EWI3voAlnDK2aEDT6a7T0+DGhu6xoAYXFgFgNN4jnYXvYJPZ8f9Hrqaf4hYHvbTy73wtz4ZbI4gFwuy7msJ3SL7rb3sEyWosUV8OAI6iLjzQA/DNP8V81U9zpHzvma89AMLYpJGRuAY0AkNDRvG5IAyvLoqCOzSLdGxwMWxwC8g4SpGfBDD7Anq9USp4diBOcNHWblAw49Dw9UC63c7oj+eKDdAUlLyFEBQpEA5TYLn9pyl2ArNeeiodU8AIIU7M5QXSWCZq5L6YUuZBu+RCMi0sVsGhB5rymYpigtARGWCCxRTE+SvU0uFzdBKM9yu0+gQXaV9+5VYtFDo32IVanlsf50QMNjzlYkYUzcLR7xZBz9cx2oGVGLTfOt118lPvdSRqdn5v4oIbgd4ADFsJyMYF07LT2DbY80nLGS698ckDcceD2KrsokYPcpdISBnifRW6dulkDr2LaNqKG3C2YxBhHgCEQmaZqCzQDom/UfReRqNvQPYfReQfNKg6dgSkj+n2Y8Ampjp2KUJLuJ/xehQUWu6Df54oV1rFJhv8AhK0D0BQ5auK13ljeQLVzuieS5aseSV0Nc++OCgVmEE57UrMUSebqSbzdAOR6EZCiOatCEHg8orDdBDkzToHqRmnMroqZpsFFpRldHSt0QMRX8lRpHEuA7kvE0BO0zwHBBThNjYos0V9Et8TN042S4QDjj8ViRiIvNFygj1jSDjReggDjcm1lUq4AW6d6UjhuOjpzxdARsIPVbgmqVtjyS7AW6ZCcgdfTvQUoxgLK2iGFq5Bi6Zp9UsE1TIL9H8p7D6Ly9R/Kew+i8g+VVj7NJ5KNA/8A9h5FUtqOswc7KPSvyRz9UDscnRH+A/sto5L9vFKU7+H/AGHycQiRvQN7y9dDusgoEq02uepc/WEuV7aKg1brIJcrbJR7kzO+6SeEGjnLMURcQAsWW0chBuNUDs9M1thknrR6WjuRbjhJCqznVVaOcWAGt8oHYqEtIv4q7Sw2CmUs28Re+F0FINEGWMTDI7EI8cQ5owjFx2oNmMTtKFmNgTETOSDBhW3wE0GIjY0CLo1Mmu0q++NIVFPfRAlGetM0se67klY2EGxGetVKYY5oHoxhDeiw6Ib0Ayj078pZ5RaYZQdHQu6Luw+i8tNmfIew+iwg+R7Xf8o5BRBLuvHNVNpuu7uHoue2ibBBXYbO7nj7gswuSrZ95jXdbN7380Rhz3oKDXLYOQGuwtwUC20jjyXNztJ/3V7aOTbhZQqkWQIyxpWRqNM9LOQCctCUXdusfCQDaqtG1ICJVKG1ggt0Ea6ikjwFzuznBdNSaDuQPxsRvhYXoWJjdQGgjTjY1pTtTQag2YxEaxbNCIGoFpGoLorpwsWm4gRdAhxNLSqJagyRoCRDBQ5gjQDCDOgUeUWCRLyFaRSZQdfsv5D2H0Xlpsl3QPYfRZQfFq5+VC2k7olV6sqJtA4KDGzam7GN6jIw/wCbLVUgfgLl6Cbdc7tY7wIXStx6jvQPRuRmlKMKO1yBavdxUGsddVtovwo8ougmyhCLetPyRpSVBpeywXIbitUBCeacoCNEk1qobPi4oOh2cDhdZSDAXM7NZouppBgZKCnTnCbYy6UhGmqpUrEDVPGmmtXoWYTDGoMBi3DFuGrayAe6sFiLZYIQAcxAljThCG9qBaNBnRkrOUCcpSsDukiVDtUtR/Mg6+gmtGeYIHgvKWJ7bg5PPlb91hB8qq3fsote7BVSrco1a7BQS4ndMgcWm3aM/suoY7oxnrY1ctT/ANq3vXR07vy2j6fT+bIKMbkYOwlIXIsrrNQJzG91PlNk5I+ym1L0ApZEo8XW7iixtwgT3FkMTLkM8kGhwn6JmLlKRRXOVapackckFLZWoC7ClZgdy5OhjsV2VHctGBdA7TMJsrFLElKSPHBVYGIDNaiMC8GorWoPNC8QtwF4hBoFgrey1IQaFDeUUoEpQLSHKTnKZmKSncgQqzgoWz+PavVz8LTZzuj3lAzNUfngdUfrf2WVFZV71TKeAO6OwCy8g4qqcpFSVSq3YUidyBSH+0HertA+4tzLT2O08woUH9oO9VtnHJHb7hBWhW9QdO9agZWtY+wugmVUubJNxutp3XKw1AJ7bIJvwVel2a5/YrdDsFo1yg5SGme7QFUqbYb3cLLtKbZzRoAqUFHyQcdR/hk/q8Fah2HhdJHTck3HTIOap9jG4XR09Ja3cnYqZPw0yBeli0VWKJehhATLWoNA1btC2DVsGoMWWC1b2WbIBEIZRyEJ7UAXFLTJh6VnKBOZyTnKPOUnM7CCXtJ+ErHPZgtqs7UkwUDZURk3RqSgR2dJ+c/tPospSNxZUyNIt0nDwXkHN1b1MlcnKtynSFAOA9Md6p0T+l3qTG7pjvVGjQdFDlK7YNgB2+SbpNAUDbUd7cv3QRg26d2XRbxudEOKK5AXT0FLYBAxR0wAVanp0GmiViliQegpk7HTo0EKdihQLxUyajgTDIkdkaAUcKZjjW7I0djEA2sRQ1bhq33UAt1ZsiWXrIB2XrLeywQgGQtHBFIWjggVkSE5VCZTp0CFQkZDgp+YJCQaoOd2sde9G2K/cew9SHtVmq2o2Xc0Xte2UC/4spgyo3wLb93cjixI8u+68l/xNOHSA5vZwOejy3RwXkHBVZSMhT9cMqc9Au52VXouCiynKtbO0QdHs7QeCYnj3jnqsUDZwVB7bEO7nIJtBSfm2PBdPBClIKWxuO48lXpo0BqaJVqWJL08SqU0aBiCJORxrWFicjYg1ZGjNYt2tRGtQatYjNastaiNCDUNWd1bhqzZAPdWLIpC1sgGQsEIlliyARCE4JhwQnBAnMEhMFTlakZ2oJkzUhM1U52pORqDndpR+v7r1KyxJ6gbdpwFW2rEPhtta5IPup8TLNPM+g/1Qc1tlvSPIg/+QP8A8rK226PzHDrj3h/kN/QleQcRVuup70zM4pKQoFpTlXNkC7QoT9Va2S8hoQdXs9uitNhuORUChmNhnyCtQVDrDPkEFSigsLHh6KnT09lLgqXYz5N9k7DVv6/JvsgtQRKjTxqBDWP6/Jvsnoa1/wBX2t9kHQwsTTGKFHXSfV9rfZHbXyfV9rfZBca1EDVDG0JPq+1vstxtCT6vtb7ILoatwFCG0ZPq+1nsthtGT6vtZ7ILtlmyhfxGT6vtZ7LP8Rk+r7WeyC3ZYson8Rk+r7WeywdoyfV9rPZBbstbKKdoyfV9rPZY/iMn1faz2QWSENzVIO0ZPq+1nstDtCT6vtb7IKUjUnM1JSV8n1fa32S0ldJ9X2t9kDMkaVlbbQJeSuf9X2t9krPWv+r7W+yAVcS4tvwwtHxWsOoX7zlJz1b94Z49TfZelrH7xz5N9kE3bVP+bE4/LdzXdjhayws7eqXbjc/q6h1FeQ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SEBIUEBIQFBAUFA8QEBAUEA8PFBQUFBQWFhQUFRQYHCggGBolHBQUITEhJSkrLi4uFx8zODMsNygtLiwBCgoKDQwOGg8PGjclIB83MTAyNzM3NDc0NzQzNzYuMjQ3LDQ3OCsuNDQ0NCsxKzQsKzc0KzY0Ljc0ODgsNTc0N//AABEIAMsA+AMBIgACEQEDEQH/xAAbAAADAAMBAQAAAAAAAAAAAAADBAUBAgYAB//EAEAQAAEDAwEECAQEAggHAAAAAAEAAgMEESExBRJBYSJRcYGRobHREzJSogYjQsEV8BQkM0NyguHxFjRTYpLC0v/EABgBAQEBAQEAAAAAAAAAAAAAAAACAwQB/8QAIhEBAAEDAwQDAAAAAAAAAAAAAAEREmEDBJEhQmJxAhQi/9oADAMBAAIRAxEAPwD5HQUzpZgXkuc52+97iST+pxJPeq8Owxl77ka8AHOOQ0ckfZdEQwkDpO/Lb3/MfD1VCJpFmAOMTdME3PFyCfS7JD5WEkA71zfiujo9lH4cY3AbloPEWEu7vXHK3gg0tI0vFrbxuLG7TkW4rp4o9yNzhi0dm9pJJPp4oOPqqWOaR7t3ibXGbDAwLE47Vo3Y1sxshPPpE+DirEbiNQCOxOwvacltj1hByk9A+95AeVxjutheZSDqXbNaLYsf54hCfRMdrGO0dH0Qco2n6gmIqW66A7MYPluO3KwKQjqKCXDR24Li6/ZT3TS/1ecgySEOETyD0zkEaggA/wCYr6W2I9SMxoGq8mKtNPUnTmtIn2+THYknClqrcPyn+y87YM12FtNUEXu4fBkOLjGnb5L6tLtKNmpF+oZWYtrMOimzLSdxXtjh8pk2DKQd2kqgbCw+DLg288r0v4fnPy0lVe+fyZMN5Y1X2OnqQ7tTjXJZkncTNfzHXD4p/wAOyk2/otUDZoH5EoF+PDReP4cluf6pWWB/6Mul9dO1fauOpujB+Dm6WZlU7nw+PD4Y/wDD03Ckq/0/3EmmN63n5L3/AA7Nu/8AK1ZdY/3MgBPA6L7kZF4vHWlmU/Y61tjgMMwMDQXwENwHUPAI5APFDfGrc5OcdngFG2hDvcBZWpQdEpLGg5qal5JN9KCdF0slLfQeCANkuJ0QQ4tgseATPBHcm7XusQBfJHd5per/AA8wMc4VNO5zQ4/DBdvOtbAuBcm58ONwujGxLnJ8F7+CsGrXOPM28gg4I7MwSS1rWjec91w1o0zYE6kAAAk30Qhs5j974UjZCAHFm4+N4brvhrh0m5GQb2NyAMrrPxPsYyU5ZE1jSHxyAYaCWB43S4nFxITc46NuKm02yXPqmyhj442wtiLXujLi5sPwQAGk9CwBubXFwM2CCE/ZFtQb68l5d1JQx7v6yRjOBjsXkDYo2xsaBl27ug8AP1Edp9ESKJZJ3s9luQRosaoMMhF720yO1U65u6wMOlmNHdk/shUkYc4d1+43TNfZ2OrN+ooFaWkHfa62+GOAA54CbjDQwZ6XWlpB1nKDWtja2wb83HPrzQAT/JWd0da2DUHmyH/db7wQZahrRlQqzbAugt1NQ79OPVTpg4g5N+sFSXbYdbBWn8TJ1J7dUBZID9RPqvQ4OGu77hL/ANKk67jtW7apw5hBboa0ggEgK/FUY0XJUkocdFcpZhYBBT+ISRhHvgpKOUXCae7BQAqKndwNVOfO4nU25FHl60jVS4sPFBh1Q69wXeKpUe0Tod487XUWniFt5wB5G5RKa5PUOA0QdNG8O5LLqcccqRHOQcnzTEe0s206igcLLdQWuONz2IkcoeLi3NakDsQLPlto0DmcpSop5iL2O6b2IczPR390WN97d6W78xGbKi+EFZEBtq7TdNydLEADqsHOAtpvO6zcJA2VKHlpYd8OEZbvxl28W7wGHaWub6YOcFMQUb+hdjrSbnwzdp3t/wCXji/Oyrwx5LzI/e6JLhJIHXc3daS4HFwbDkUpWTWLGtD3vLmiCJgD5HyNALdwH9QDfmxZrckNCCfIxrbgAuPSFha1xcEc9OC8q2w4o3xlzNOmCC34bmPF95jmWG4QbgtsLLyCII7W7FsGJiZi1DUDGzRknqHqtpzfTrK9H0WO68+yDf8AdARmEKV/JbXwgOKDVzroVVPuNvx4LfeUvaMnE8PBAnU1JKk1LL3P+i2qKwcM81OlqCdSgyagNPD1RYqkFTZG3WrHFqCz8YagkFMU9T9Q71JhlB7U3C8ILNK4XxqP5Ct0zscLrnIToerHsrdO/AQWINRgXTsilwvN1R3tECj7BI1I42xxVUsWr4gRkCyDn3VoPRaL9l0Rs5AyGjx7kV9O1riA1vWLAJesAOcAdqAkdSL58boolDjgg8tCosYJOL2vxCaYwtyUHRU7i2xHeFTA3hdQaCpwQ7tVyidceYQNQhgHEu8EWI3voAlnDK2aEDT6a7T0+DGhu6xoAYXFgFgNN4jnYXvYJPZ8f9Hrqaf4hYHvbTy73wtz4ZbI4gFwuy7msJ3SL7rb3sEyWosUV8OAI6iLjzQA/DNP8V81U9zpHzvma89AMLYpJGRuAY0AkNDRvG5IAyvLoqCOzSLdGxwMWxwC8g4SpGfBDD7Anq9USp4diBOcNHWblAw49Dw9UC63c7oj+eKDdAUlLyFEBQpEA5TYLn9pyl2ArNeeiodU8AIIU7M5QXSWCZq5L6YUuZBu+RCMi0sVsGhB5rymYpigtARGWCCxRTE+SvU0uFzdBKM9yu0+gQXaV9+5VYtFDo32IVanlsf50QMNjzlYkYUzcLR7xZBz9cx2oGVGLTfOt118lPvdSRqdn5v4oIbgd4ADFsJyMYF07LT2DbY80nLGS698ckDcceD2KrsokYPcpdISBnifRW6dulkDr2LaNqKG3C2YxBhHgCEQmaZqCzQDom/UfReRqNvQPYfReQfNKg6dgSkj+n2Y8Ampjp2KUJLuJ/xehQUWu6Df54oV1rFJhv8AhK0D0BQ5auK13ljeQLVzuieS5aseSV0Nc++OCgVmEE57UrMUSebqSbzdAOR6EZCiOatCEHg8orDdBDkzToHqRmnMroqZpsFFpRldHSt0QMRX8lRpHEuA7kvE0BO0zwHBBThNjYos0V9Et8TN042S4QDjj8ViRiIvNFygj1jSDjReggDjcm1lUq4AW6d6UjhuOjpzxdARsIPVbgmqVtjyS7AW6ZCcgdfTvQUoxgLK2iGFq5Bi6Zp9UsE1TIL9H8p7D6Ly9R/Kew+i8g+VVj7NJ5KNA/8A9h5FUtqOswc7KPSvyRz9UDscnRH+A/sto5L9vFKU7+H/AGHycQiRvQN7y9dDusgoEq02uepc/WEuV7aKg1brIJcrbJR7kzO+6SeEGjnLMURcQAsWW0chBuNUDs9M1thknrR6WjuRbjhJCqznVVaOcWAGt8oHYqEtIv4q7Sw2CmUs28Re+F0FINEGWMTDI7EI8cQ5owjFx2oNmMTtKFmNgTETOSDBhW3wE0GIjY0CLo1Mmu0q++NIVFPfRAlGetM0se67klY2EGxGetVKYY5oHoxhDeiw6Ib0Ayj078pZ5RaYZQdHQu6Luw+i8tNmfIew+iwg+R7Xf8o5BRBLuvHNVNpuu7uHoue2ibBBXYbO7nj7gswuSrZ95jXdbN7380Rhz3oKDXLYOQGuwtwUC20jjyXNztJ/3V7aOTbhZQqkWQIyxpWRqNM9LOQCctCUXdusfCQDaqtG1ICJVKG1ggt0Ea6ikjwFzuznBdNSaDuQPxsRvhYXoWJjdQGgjTjY1pTtTQag2YxEaxbNCIGoFpGoLorpwsWm4gRdAhxNLSqJagyRoCRDBQ5gjQDCDOgUeUWCRLyFaRSZQdfsv5D2H0Xlpsl3QPYfRZQfFq5+VC2k7olV6sqJtA4KDGzam7GN6jIw/wCbLVUgfgLl6Cbdc7tY7wIXStx6jvQPRuRmlKMKO1yBavdxUGsddVtovwo8ougmyhCLetPyRpSVBpeywXIbitUBCeacoCNEk1qobPi4oOh2cDhdZSDAXM7NZouppBgZKCnTnCbYy6UhGmqpUrEDVPGmmtXoWYTDGoMBi3DFuGrayAe6sFiLZYIQAcxAljThCG9qBaNBnRkrOUCcpSsDukiVDtUtR/Mg6+gmtGeYIHgvKWJ7bg5PPlb91hB8qq3fsote7BVSrco1a7BQS4ndMgcWm3aM/suoY7oxnrY1ctT/ANq3vXR07vy2j6fT+bIKMbkYOwlIXIsrrNQJzG91PlNk5I+ym1L0ApZEo8XW7iixtwgT3FkMTLkM8kGhwn6JmLlKRRXOVapackckFLZWoC7ClZgdy5OhjsV2VHctGBdA7TMJsrFLElKSPHBVYGIDNaiMC8GorWoPNC8QtwF4hBoFgrey1IQaFDeUUoEpQLSHKTnKZmKSncgQqzgoWz+PavVz8LTZzuj3lAzNUfngdUfrf2WVFZV71TKeAO6OwCy8g4qqcpFSVSq3YUidyBSH+0HertA+4tzLT2O08woUH9oO9VtnHJHb7hBWhW9QdO9agZWtY+wugmVUubJNxutp3XKw1AJ7bIJvwVel2a5/YrdDsFo1yg5SGme7QFUqbYb3cLLtKbZzRoAqUFHyQcdR/hk/q8Fah2HhdJHTck3HTIOap9jG4XR09Ja3cnYqZPw0yBeli0VWKJehhATLWoNA1btC2DVsGoMWWC1b2WbIBEIZRyEJ7UAXFLTJh6VnKBOZyTnKPOUnM7CCXtJ+ErHPZgtqs7UkwUDZURk3RqSgR2dJ+c/tPospSNxZUyNIt0nDwXkHN1b1MlcnKtynSFAOA9Md6p0T+l3qTG7pjvVGjQdFDlK7YNgB2+SbpNAUDbUd7cv3QRg26d2XRbxudEOKK5AXT0FLYBAxR0wAVanp0GmiViliQegpk7HTo0EKdihQLxUyajgTDIkdkaAUcKZjjW7I0djEA2sRQ1bhq33UAt1ZsiWXrIB2XrLeywQgGQtHBFIWjggVkSE5VCZTp0CFQkZDgp+YJCQaoOd2sde9G2K/cew9SHtVmq2o2Xc0Xte2UC/4spgyo3wLb93cjixI8u+68l/xNOHSA5vZwOejy3RwXkHBVZSMhT9cMqc9Au52VXouCiynKtbO0QdHs7QeCYnj3jnqsUDZwVB7bEO7nIJtBSfm2PBdPBClIKWxuO48lXpo0BqaJVqWJL08SqU0aBiCJORxrWFicjYg1ZGjNYt2tRGtQatYjNastaiNCDUNWd1bhqzZAPdWLIpC1sgGQsEIlliyARCE4JhwQnBAnMEhMFTlakZ2oJkzUhM1U52pORqDndpR+v7r1KyxJ6gbdpwFW2rEPhtta5IPup8TLNPM+g/1Qc1tlvSPIg/+QP8A8rK226PzHDrj3h/kN/QleQcRVuup70zM4pKQoFpTlXNkC7QoT9Va2S8hoQdXs9uitNhuORUChmNhnyCtQVDrDPkEFSigsLHh6KnT09lLgqXYz5N9k7DVv6/JvsgtQRKjTxqBDWP6/Jvsnoa1/wBX2t9kHQwsTTGKFHXSfV9rfZHbXyfV9rfZBca1EDVDG0JPq+1vstxtCT6vtb7ILoatwFCG0ZPq+1nsthtGT6vtZ7ILtlmyhfxGT6vtZ7LP8Rk+r7WeyC3ZYson8Rk+r7WeywdoyfV9rPZBbstbKKdoyfV9rPZY/iMn1faz2QWSENzVIO0ZPq+1nstDtCT6vtb7IKUjUnM1JSV8n1fa32S0ldJ9X2t9kDMkaVlbbQJeSuf9X2t9krPWv+r7W+yAVcS4tvwwtHxWsOoX7zlJz1b94Z49TfZelrH7xz5N9kE3bVP+bE4/LdzXdjhayws7eqXbjc/q6h1FeQ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37" y="576262"/>
            <a:ext cx="58769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4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1022" y="621271"/>
            <a:ext cx="6858000" cy="56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749" y="0"/>
            <a:ext cx="769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0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578" y="1146220"/>
            <a:ext cx="11934422" cy="5711780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2800" dirty="0"/>
              <a:t>Arterial access requires a sterile </a:t>
            </a:r>
            <a:r>
              <a:rPr lang="en-US" sz="2800" dirty="0" err="1"/>
              <a:t>Seldinger</a:t>
            </a:r>
            <a:r>
              <a:rPr lang="en-US" sz="2800" dirty="0"/>
              <a:t> technique</a:t>
            </a:r>
            <a:r>
              <a:rPr lang="en-US" sz="2800" dirty="0" smtClean="0"/>
              <a:t>, and </a:t>
            </a:r>
            <a:r>
              <a:rPr lang="en-US" sz="2800" dirty="0"/>
              <a:t>a variety of arteries are </a:t>
            </a:r>
            <a:r>
              <a:rPr lang="en-US" sz="2800" dirty="0" smtClean="0"/>
              <a:t>used: </a:t>
            </a:r>
            <a:r>
              <a:rPr lang="en-US" sz="2800" dirty="0"/>
              <a:t>radial, femoral</a:t>
            </a:r>
            <a:r>
              <a:rPr lang="en-US" sz="2800" dirty="0" smtClean="0"/>
              <a:t>, brachial, axillary</a:t>
            </a:r>
            <a:r>
              <a:rPr lang="en-US" sz="2800" dirty="0"/>
              <a:t>, dorsalis </a:t>
            </a:r>
            <a:r>
              <a:rPr lang="en-US" sz="2800" dirty="0" err="1"/>
              <a:t>pedis</a:t>
            </a:r>
            <a:r>
              <a:rPr lang="en-US" sz="2800" dirty="0"/>
              <a:t>, or superficial temporal arteries</a:t>
            </a:r>
            <a:r>
              <a:rPr lang="en-US" sz="2800" dirty="0" smtClean="0"/>
              <a:t>. Although </a:t>
            </a:r>
            <a:r>
              <a:rPr lang="en-US" sz="2800" dirty="0"/>
              <a:t>complications occur less than 1% of the time, </a:t>
            </a:r>
            <a:r>
              <a:rPr lang="en-US" sz="2800" dirty="0" smtClean="0"/>
              <a:t>they can </a:t>
            </a:r>
            <a:r>
              <a:rPr lang="en-US" sz="2800" dirty="0"/>
              <a:t>be catastrophic. Complications include </a:t>
            </a:r>
            <a:r>
              <a:rPr lang="en-US" sz="2800" dirty="0">
                <a:solidFill>
                  <a:srgbClr val="0000FF"/>
                </a:solidFill>
              </a:rPr>
              <a:t>thrombosis, bleeding</a:t>
            </a:r>
            <a:r>
              <a:rPr lang="en-US" sz="2800" dirty="0" smtClean="0">
                <a:solidFill>
                  <a:srgbClr val="0000FF"/>
                </a:solidFill>
              </a:rPr>
              <a:t>, hematoma</a:t>
            </a:r>
            <a:r>
              <a:rPr lang="en-US" sz="2800" dirty="0">
                <a:solidFill>
                  <a:srgbClr val="0000FF"/>
                </a:solidFill>
              </a:rPr>
              <a:t>, arterial spasm</a:t>
            </a:r>
            <a:r>
              <a:rPr lang="en-US" sz="2800" dirty="0"/>
              <a:t> (</a:t>
            </a:r>
            <a:r>
              <a:rPr lang="en-US" sz="2800" dirty="0" err="1"/>
              <a:t>nonthrombotic</a:t>
            </a:r>
            <a:r>
              <a:rPr lang="en-US" sz="2800" dirty="0"/>
              <a:t> </a:t>
            </a:r>
            <a:r>
              <a:rPr lang="en-US" sz="2800" dirty="0" err="1"/>
              <a:t>pulselessness</a:t>
            </a:r>
            <a:r>
              <a:rPr lang="en-US" sz="2800" dirty="0"/>
              <a:t>), </a:t>
            </a:r>
            <a:r>
              <a:rPr lang="en-US" sz="2800" dirty="0" smtClean="0">
                <a:solidFill>
                  <a:srgbClr val="0000FF"/>
                </a:solidFill>
              </a:rPr>
              <a:t>and infection</a:t>
            </a:r>
            <a:r>
              <a:rPr lang="en-US" sz="2800" dirty="0"/>
              <a:t>. Thrombosis or embolization of an extremity </a:t>
            </a:r>
            <a:r>
              <a:rPr lang="en-US" sz="2800" dirty="0" smtClean="0"/>
              <a:t>arterial catheter </a:t>
            </a:r>
            <a:r>
              <a:rPr lang="en-US" sz="2800" dirty="0"/>
              <a:t>can result in the loss of a digit, hand, or </a:t>
            </a:r>
            <a:r>
              <a:rPr lang="en-US" sz="2800" dirty="0" smtClean="0"/>
              <a:t>foot.</a:t>
            </a:r>
          </a:p>
          <a:p>
            <a:endParaRPr lang="en-US" sz="2800" dirty="0" smtClean="0"/>
          </a:p>
          <a:p>
            <a:r>
              <a:rPr lang="en-US" sz="2800" dirty="0"/>
              <a:t>Thrombosis with distal tissue ischemia is treated </a:t>
            </a:r>
            <a:r>
              <a:rPr lang="en-US" sz="2800" dirty="0" smtClean="0"/>
              <a:t>with anticoagulation, but </a:t>
            </a:r>
            <a:r>
              <a:rPr lang="en-US" sz="2800" dirty="0"/>
              <a:t>occasionally surgical intervention is required</a:t>
            </a:r>
            <a:r>
              <a:rPr lang="en-US" sz="2800" dirty="0" smtClean="0"/>
              <a:t>. </a:t>
            </a:r>
            <a:r>
              <a:rPr lang="en-US" sz="2800" dirty="0" err="1" smtClean="0"/>
              <a:t>Pseudoaneurysms</a:t>
            </a:r>
            <a:r>
              <a:rPr lang="en-US" sz="2800" dirty="0" smtClean="0"/>
              <a:t> </a:t>
            </a:r>
            <a:r>
              <a:rPr lang="en-US" sz="2800" dirty="0"/>
              <a:t>and arteriovenous fistulae can also occur.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08953" y="0"/>
            <a:ext cx="9631272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Complications in Minor Procedures</a:t>
            </a:r>
            <a:br>
              <a:rPr lang="en-US" b="1" dirty="0" smtClean="0"/>
            </a:br>
            <a:r>
              <a:rPr lang="en-US" sz="2400" b="1" dirty="0"/>
              <a:t>Arterial </a:t>
            </a:r>
            <a:r>
              <a:rPr lang="en-US" sz="2400" b="1" dirty="0" smtClean="0"/>
              <a:t>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10" y="-1"/>
            <a:ext cx="4687537" cy="351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641" y="1701620"/>
            <a:ext cx="7115175" cy="515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10" y="3509258"/>
            <a:ext cx="4783631" cy="32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221" y="121834"/>
            <a:ext cx="8911687" cy="779687"/>
          </a:xfrm>
        </p:spPr>
        <p:txBody>
          <a:bodyPr>
            <a:norm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Endoscopy and Bronchoscopy.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10" y="901521"/>
            <a:ext cx="12076090" cy="5956479"/>
          </a:xfr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Autofit/>
          </a:bodyPr>
          <a:lstStyle/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 smtClean="0">
                <a:solidFill>
                  <a:srgbClr val="FFFF00"/>
                </a:solidFill>
              </a:rPr>
              <a:t>Gastrointestinal (</a:t>
            </a:r>
            <a:r>
              <a:rPr lang="en-US" sz="2200" b="1" dirty="0">
                <a:solidFill>
                  <a:srgbClr val="FFFF00"/>
                </a:solidFill>
              </a:rPr>
              <a:t>GI) </a:t>
            </a:r>
            <a:r>
              <a:rPr lang="en-US" sz="2200" b="1" dirty="0" smtClean="0">
                <a:solidFill>
                  <a:srgbClr val="FFFF00"/>
                </a:solidFill>
              </a:rPr>
              <a:t>endoscopy: Perforations: without biopsy: 1:10,000 with biopsy:  up </a:t>
            </a:r>
            <a:r>
              <a:rPr lang="en-US" sz="2200" b="1" dirty="0">
                <a:solidFill>
                  <a:srgbClr val="FFFF00"/>
                </a:solidFill>
              </a:rPr>
              <a:t>to 10</a:t>
            </a:r>
            <a:r>
              <a:rPr lang="en-US" sz="2200" b="1" dirty="0" smtClean="0">
                <a:solidFill>
                  <a:srgbClr val="FFFF00"/>
                </a:solidFill>
              </a:rPr>
              <a:t>%.</a:t>
            </a:r>
          </a:p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 err="1" smtClean="0">
                <a:solidFill>
                  <a:srgbClr val="FFFF00"/>
                </a:solidFill>
              </a:rPr>
              <a:t>Nonoperative</a:t>
            </a:r>
            <a:r>
              <a:rPr lang="en-US" sz="2200" b="1" dirty="0" smtClean="0">
                <a:solidFill>
                  <a:srgbClr val="FFFF00"/>
                </a:solidFill>
              </a:rPr>
              <a:t> management: </a:t>
            </a:r>
            <a:r>
              <a:rPr lang="en-US" sz="2200" b="1" dirty="0">
                <a:solidFill>
                  <a:srgbClr val="FFFF00"/>
                </a:solidFill>
              </a:rPr>
              <a:t>elective</a:t>
            </a:r>
            <a:r>
              <a:rPr lang="en-US" sz="2200" b="1" dirty="0" smtClean="0">
                <a:solidFill>
                  <a:srgbClr val="FFFF00"/>
                </a:solidFill>
              </a:rPr>
              <a:t>, bowel-prepped endoscopy, without significant </a:t>
            </a:r>
            <a:r>
              <a:rPr lang="en-US" sz="2200" b="1" dirty="0">
                <a:solidFill>
                  <a:srgbClr val="FFFF00"/>
                </a:solidFill>
              </a:rPr>
              <a:t>pain or clinical signs of infection. </a:t>
            </a:r>
            <a:endParaRPr lang="en-US" sz="2200" b="1" dirty="0" smtClean="0">
              <a:solidFill>
                <a:srgbClr val="FFFF00"/>
              </a:solidFill>
            </a:endParaRPr>
          </a:p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 smtClean="0">
                <a:solidFill>
                  <a:srgbClr val="FFFF00"/>
                </a:solidFill>
              </a:rPr>
              <a:t>These patients must monitored, </a:t>
            </a:r>
            <a:r>
              <a:rPr lang="en-US" sz="2200" b="1" dirty="0">
                <a:solidFill>
                  <a:srgbClr val="FFFF00"/>
                </a:solidFill>
              </a:rPr>
              <a:t>on strict </a:t>
            </a:r>
            <a:r>
              <a:rPr lang="en-US" sz="2200" b="1" dirty="0" smtClean="0">
                <a:solidFill>
                  <a:srgbClr val="FFFF00"/>
                </a:solidFill>
              </a:rPr>
              <a:t>dietary restriction </a:t>
            </a:r>
            <a:r>
              <a:rPr lang="en-US" sz="2200" b="1" dirty="0">
                <a:solidFill>
                  <a:srgbClr val="FFFF00"/>
                </a:solidFill>
              </a:rPr>
              <a:t>and broad-spectrum antibiotics</a:t>
            </a:r>
            <a:r>
              <a:rPr lang="en-US" sz="2200" b="1" dirty="0" smtClean="0">
                <a:solidFill>
                  <a:srgbClr val="FFFF00"/>
                </a:solidFill>
              </a:rPr>
              <a:t>.</a:t>
            </a:r>
          </a:p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>
                <a:solidFill>
                  <a:srgbClr val="FFFF00"/>
                </a:solidFill>
              </a:rPr>
              <a:t>Complications of bronchoscopy include bronchial plugging</a:t>
            </a:r>
            <a:r>
              <a:rPr lang="en-US" sz="2200" b="1" dirty="0" smtClean="0">
                <a:solidFill>
                  <a:srgbClr val="FFFF00"/>
                </a:solidFill>
              </a:rPr>
              <a:t>, hypoxemia</a:t>
            </a:r>
            <a:r>
              <a:rPr lang="en-US" sz="2200" b="1" dirty="0">
                <a:solidFill>
                  <a:srgbClr val="FFFF00"/>
                </a:solidFill>
              </a:rPr>
              <a:t>, pneumothorax, lobar collapse, and bleeding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 smtClean="0">
                <a:solidFill>
                  <a:srgbClr val="FFFF00"/>
                </a:solidFill>
              </a:rPr>
              <a:t>Bleeding:  </a:t>
            </a:r>
            <a:r>
              <a:rPr lang="en-US" sz="2200" b="1" dirty="0">
                <a:solidFill>
                  <a:srgbClr val="FFFF00"/>
                </a:solidFill>
              </a:rPr>
              <a:t>resolves spontaneously and </a:t>
            </a:r>
            <a:r>
              <a:rPr lang="en-US" sz="2200" b="1" dirty="0" smtClean="0">
                <a:solidFill>
                  <a:srgbClr val="FFFF00"/>
                </a:solidFill>
              </a:rPr>
              <a:t>rarely requires </a:t>
            </a:r>
            <a:r>
              <a:rPr lang="en-US" sz="2200" b="1" dirty="0">
                <a:solidFill>
                  <a:srgbClr val="FFFF00"/>
                </a:solidFill>
              </a:rPr>
              <a:t>surgery, but may require repeat endoscopy for </a:t>
            </a:r>
            <a:r>
              <a:rPr lang="en-US" sz="2200" b="1" dirty="0" smtClean="0">
                <a:solidFill>
                  <a:srgbClr val="FFFF00"/>
                </a:solidFill>
              </a:rPr>
              <a:t>coagulation or </a:t>
            </a:r>
            <a:r>
              <a:rPr lang="en-US" sz="2200" b="1" dirty="0">
                <a:solidFill>
                  <a:srgbClr val="FFFF00"/>
                </a:solidFill>
              </a:rPr>
              <a:t>fibrin glue application</a:t>
            </a:r>
            <a:r>
              <a:rPr lang="en-US" sz="2200" b="1" dirty="0" smtClean="0">
                <a:solidFill>
                  <a:srgbClr val="FFFF00"/>
                </a:solidFill>
              </a:rPr>
              <a:t>.</a:t>
            </a:r>
          </a:p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 smtClean="0">
                <a:solidFill>
                  <a:srgbClr val="FFFF00"/>
                </a:solidFill>
              </a:rPr>
              <a:t>Pneumothorax</a:t>
            </a:r>
          </a:p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 smtClean="0">
                <a:solidFill>
                  <a:srgbClr val="FFFF00"/>
                </a:solidFill>
              </a:rPr>
              <a:t>Lobar </a:t>
            </a:r>
            <a:r>
              <a:rPr lang="en-US" sz="2200" b="1" dirty="0">
                <a:solidFill>
                  <a:srgbClr val="FFFF00"/>
                </a:solidFill>
              </a:rPr>
              <a:t>collapse or mucous plugging </a:t>
            </a:r>
            <a:endParaRPr lang="en-US" sz="2200" b="1" dirty="0" smtClean="0">
              <a:solidFill>
                <a:srgbClr val="FFFF00"/>
              </a:solidFill>
            </a:endParaRPr>
          </a:p>
          <a:p>
            <a:pPr>
              <a:buClr>
                <a:srgbClr val="2EF1F6"/>
              </a:buClr>
              <a:buFont typeface="Wingdings" panose="05000000000000000000" pitchFamily="2" charset="2"/>
              <a:buChar char="m"/>
            </a:pPr>
            <a:r>
              <a:rPr lang="en-US" sz="2200" b="1" dirty="0" smtClean="0">
                <a:solidFill>
                  <a:srgbClr val="FFFF00"/>
                </a:solidFill>
              </a:rPr>
              <a:t>If </a:t>
            </a:r>
            <a:r>
              <a:rPr lang="en-US" sz="2200" b="1" dirty="0">
                <a:solidFill>
                  <a:srgbClr val="FFFF00"/>
                </a:solidFill>
              </a:rPr>
              <a:t>biopsies have been performed</a:t>
            </a:r>
            <a:r>
              <a:rPr lang="en-US" sz="2200" b="1" dirty="0" smtClean="0">
                <a:solidFill>
                  <a:srgbClr val="FFFF00"/>
                </a:solidFill>
              </a:rPr>
              <a:t>, the </a:t>
            </a:r>
            <a:r>
              <a:rPr lang="en-US" sz="2200" b="1" dirty="0">
                <a:solidFill>
                  <a:srgbClr val="FFFF00"/>
                </a:solidFill>
              </a:rPr>
              <a:t>risk for these complications increases.</a:t>
            </a:r>
          </a:p>
        </p:txBody>
      </p:sp>
    </p:spTree>
    <p:extLst>
      <p:ext uri="{BB962C8B-B14F-4D97-AF65-F5344CB8AC3E}">
        <p14:creationId xmlns:p14="http://schemas.microsoft.com/office/powerpoint/2010/main" val="32274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435" y="186229"/>
            <a:ext cx="8911687" cy="844081"/>
          </a:xfrm>
        </p:spPr>
        <p:txBody>
          <a:bodyPr>
            <a:normAutofit/>
          </a:bodyPr>
          <a:lstStyle/>
          <a:p>
            <a:r>
              <a:rPr lang="en-US" sz="4000" b="1" dirty="0">
                <a:ln w="22225">
                  <a:solidFill>
                    <a:srgbClr val="960000"/>
                  </a:solidFill>
                  <a:prstDash val="solid"/>
                </a:ln>
                <a:solidFill>
                  <a:srgbClr val="C4129E"/>
                </a:solidFill>
              </a:rPr>
              <a:t>Tracheostomy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737" y="1030309"/>
            <a:ext cx="10367493" cy="5653825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anose="05000000000000000000" pitchFamily="2" charset="2"/>
              <a:buChar char=""/>
            </a:pPr>
            <a:r>
              <a:rPr lang="en-US" sz="2800" dirty="0">
                <a:solidFill>
                  <a:srgbClr val="FF00FF"/>
                </a:solidFill>
              </a:rPr>
              <a:t>The most dramatic </a:t>
            </a:r>
            <a:r>
              <a:rPr lang="en-US" sz="2800" dirty="0" smtClean="0">
                <a:solidFill>
                  <a:srgbClr val="FF00FF"/>
                </a:solidFill>
              </a:rPr>
              <a:t>complication of </a:t>
            </a:r>
            <a:r>
              <a:rPr lang="en-US" sz="2800" dirty="0">
                <a:solidFill>
                  <a:srgbClr val="FF00FF"/>
                </a:solidFill>
              </a:rPr>
              <a:t>tracheostomy is </a:t>
            </a:r>
            <a:r>
              <a:rPr lang="en-US" sz="2800" dirty="0" err="1">
                <a:solidFill>
                  <a:srgbClr val="FF00FF"/>
                </a:solidFill>
              </a:rPr>
              <a:t>tracheoinnominate</a:t>
            </a:r>
            <a:r>
              <a:rPr lang="en-US" sz="2800" dirty="0">
                <a:solidFill>
                  <a:srgbClr val="FF00FF"/>
                </a:solidFill>
              </a:rPr>
              <a:t> artery fistula (TIAF</a:t>
            </a:r>
            <a:r>
              <a:rPr lang="en-US" sz="2800" dirty="0" smtClean="0">
                <a:solidFill>
                  <a:srgbClr val="FF00FF"/>
                </a:solidFill>
              </a:rPr>
              <a:t>). </a:t>
            </a:r>
            <a:r>
              <a:rPr lang="en-US" sz="2800" dirty="0">
                <a:solidFill>
                  <a:srgbClr val="FF00FF"/>
                </a:solidFill>
              </a:rPr>
              <a:t>occurs rarely (~0.3%) but </a:t>
            </a:r>
            <a:r>
              <a:rPr lang="en-US" sz="2800" dirty="0" smtClean="0">
                <a:solidFill>
                  <a:srgbClr val="FF00FF"/>
                </a:solidFill>
              </a:rPr>
              <a:t>50</a:t>
            </a:r>
            <a:r>
              <a:rPr lang="en-US" sz="2800" dirty="0">
                <a:solidFill>
                  <a:srgbClr val="FF00FF"/>
                </a:solidFill>
              </a:rPr>
              <a:t>% </a:t>
            </a:r>
            <a:r>
              <a:rPr lang="en-US" sz="2800" dirty="0" smtClean="0">
                <a:solidFill>
                  <a:srgbClr val="FF00FF"/>
                </a:solidFill>
              </a:rPr>
              <a:t>to 80</a:t>
            </a:r>
            <a:r>
              <a:rPr lang="en-US" sz="2800" dirty="0">
                <a:solidFill>
                  <a:srgbClr val="FF00FF"/>
                </a:solidFill>
              </a:rPr>
              <a:t>% </a:t>
            </a:r>
            <a:r>
              <a:rPr lang="en-US" sz="2800" dirty="0" smtClean="0">
                <a:solidFill>
                  <a:srgbClr val="FF00FF"/>
                </a:solidFill>
              </a:rPr>
              <a:t>mortality. 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"/>
            </a:pPr>
            <a:r>
              <a:rPr lang="en-US" sz="2800" dirty="0" smtClean="0">
                <a:solidFill>
                  <a:srgbClr val="0000FF"/>
                </a:solidFill>
              </a:rPr>
              <a:t>TIAFs  </a:t>
            </a:r>
            <a:r>
              <a:rPr lang="en-US" sz="2800" dirty="0">
                <a:solidFill>
                  <a:srgbClr val="0000FF"/>
                </a:solidFill>
              </a:rPr>
              <a:t>2 days </a:t>
            </a:r>
            <a:r>
              <a:rPr lang="en-US" sz="2800" dirty="0" smtClean="0">
                <a:solidFill>
                  <a:srgbClr val="0000FF"/>
                </a:solidFill>
              </a:rPr>
              <a:t>to </a:t>
            </a:r>
            <a:r>
              <a:rPr lang="en-US" sz="2800" dirty="0">
                <a:solidFill>
                  <a:srgbClr val="0000FF"/>
                </a:solidFill>
              </a:rPr>
              <a:t>2 months after tracheostomy. </a:t>
            </a:r>
            <a:endParaRPr lang="en-US" sz="2800" dirty="0" smtClean="0">
              <a:solidFill>
                <a:srgbClr val="0000FF"/>
              </a:solidFill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"/>
            </a:pPr>
            <a:r>
              <a:rPr lang="en-US" sz="2800" dirty="0" smtClean="0">
                <a:solidFill>
                  <a:srgbClr val="C00000"/>
                </a:solidFill>
              </a:rPr>
              <a:t>A </a:t>
            </a:r>
            <a:r>
              <a:rPr lang="en-US" sz="2800" dirty="0">
                <a:solidFill>
                  <a:srgbClr val="C00000"/>
                </a:solidFill>
              </a:rPr>
              <a:t>sentinel bleed </a:t>
            </a:r>
            <a:r>
              <a:rPr lang="en-US" sz="2800" dirty="0" smtClean="0">
                <a:solidFill>
                  <a:srgbClr val="C00000"/>
                </a:solidFill>
              </a:rPr>
              <a:t>in 50</a:t>
            </a:r>
            <a:r>
              <a:rPr lang="en-US" sz="2800" dirty="0">
                <a:solidFill>
                  <a:srgbClr val="C00000"/>
                </a:solidFill>
              </a:rPr>
              <a:t>% of TIAF cases, followed by a large-volume bleed. 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"/>
            </a:pPr>
            <a:r>
              <a:rPr lang="en-US" sz="2800" dirty="0" smtClean="0">
                <a:solidFill>
                  <a:srgbClr val="3D7406"/>
                </a:solidFill>
              </a:rPr>
              <a:t>the </a:t>
            </a:r>
            <a:r>
              <a:rPr lang="en-US" sz="2800" dirty="0">
                <a:solidFill>
                  <a:srgbClr val="3D7406"/>
                </a:solidFill>
              </a:rPr>
              <a:t>patient should be transported </a:t>
            </a:r>
            <a:r>
              <a:rPr lang="en-US" sz="2800" dirty="0" smtClean="0">
                <a:solidFill>
                  <a:srgbClr val="3D7406"/>
                </a:solidFill>
              </a:rPr>
              <a:t>immediately to </a:t>
            </a:r>
            <a:r>
              <a:rPr lang="en-US" sz="2800" dirty="0">
                <a:solidFill>
                  <a:srgbClr val="3D7406"/>
                </a:solidFill>
              </a:rPr>
              <a:t>the OR for </a:t>
            </a:r>
            <a:r>
              <a:rPr lang="en-US" sz="2800" dirty="0" err="1">
                <a:solidFill>
                  <a:srgbClr val="3D7406"/>
                </a:solidFill>
              </a:rPr>
              <a:t>fiberoptic</a:t>
            </a:r>
            <a:r>
              <a:rPr lang="en-US" sz="2800" dirty="0">
                <a:solidFill>
                  <a:srgbClr val="3D7406"/>
                </a:solidFill>
              </a:rPr>
              <a:t> evaluation. If needed, </a:t>
            </a:r>
            <a:r>
              <a:rPr lang="en-US" sz="2800" dirty="0" smtClean="0">
                <a:solidFill>
                  <a:srgbClr val="3D7406"/>
                </a:solidFill>
              </a:rPr>
              <a:t>remove the </a:t>
            </a:r>
            <a:r>
              <a:rPr lang="en-US" sz="2800" dirty="0">
                <a:solidFill>
                  <a:srgbClr val="3D7406"/>
                </a:solidFill>
              </a:rPr>
              <a:t>tracheostomy and place a finger through the </a:t>
            </a:r>
            <a:r>
              <a:rPr lang="en-US" sz="2800" dirty="0" smtClean="0">
                <a:solidFill>
                  <a:srgbClr val="3D7406"/>
                </a:solidFill>
              </a:rPr>
              <a:t>tracheostomy site </a:t>
            </a:r>
            <a:r>
              <a:rPr lang="en-US" sz="2800" dirty="0">
                <a:solidFill>
                  <a:srgbClr val="3D7406"/>
                </a:solidFill>
              </a:rPr>
              <a:t>to apply direct pressure anteriorly for compression </a:t>
            </a:r>
            <a:r>
              <a:rPr lang="en-US" sz="2800" dirty="0" smtClean="0">
                <a:solidFill>
                  <a:srgbClr val="3D7406"/>
                </a:solidFill>
              </a:rPr>
              <a:t>of </a:t>
            </a:r>
            <a:r>
              <a:rPr lang="en-US" sz="2800" dirty="0">
                <a:solidFill>
                  <a:srgbClr val="3D7406"/>
                </a:solidFill>
              </a:rPr>
              <a:t>the innominate artery while preparation for a more </a:t>
            </a:r>
            <a:r>
              <a:rPr lang="en-US" sz="2800" dirty="0" smtClean="0">
                <a:solidFill>
                  <a:srgbClr val="3D7406"/>
                </a:solidFill>
              </a:rPr>
              <a:t>definitive approach </a:t>
            </a:r>
            <a:r>
              <a:rPr lang="en-US" sz="2800" dirty="0">
                <a:solidFill>
                  <a:srgbClr val="3D7406"/>
                </a:solidFill>
              </a:rPr>
              <a:t>is organized.</a:t>
            </a:r>
            <a:endParaRPr lang="en-US" sz="2800" dirty="0" smtClean="0">
              <a:solidFill>
                <a:srgbClr val="3D7406"/>
              </a:solidFill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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87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360" y="3863662"/>
            <a:ext cx="5347033" cy="2994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1978"/>
          <a:stretch/>
        </p:blipFill>
        <p:spPr>
          <a:xfrm>
            <a:off x="0" y="0"/>
            <a:ext cx="3631842" cy="4255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728" y="19787"/>
            <a:ext cx="2842406" cy="3843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781" y="35450"/>
            <a:ext cx="3306432" cy="42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465" y="540913"/>
            <a:ext cx="9959147" cy="13640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Professor Owen H. </a:t>
            </a:r>
            <a:r>
              <a:rPr lang="en-US" b="1" dirty="0" err="1"/>
              <a:t>Wangensteen</a:t>
            </a:r>
            <a:r>
              <a:rPr lang="en-US" b="1" dirty="0"/>
              <a:t>, one of </a:t>
            </a:r>
            <a:r>
              <a:rPr lang="en-US" b="1" dirty="0" smtClean="0"/>
              <a:t>the greatest </a:t>
            </a:r>
            <a:r>
              <a:rPr lang="en-US" b="1" dirty="0"/>
              <a:t>academic </a:t>
            </a:r>
            <a:r>
              <a:rPr lang="en-US" b="1" dirty="0" smtClean="0"/>
              <a:t>surgeons of </a:t>
            </a:r>
            <a:r>
              <a:rPr lang="en-US" b="1" dirty="0"/>
              <a:t>the 20th </a:t>
            </a:r>
            <a:r>
              <a:rPr lang="en-US" b="1" dirty="0" smtClean="0"/>
              <a:t>century</a:t>
            </a:r>
            <a:br>
              <a:rPr lang="en-US" b="1" dirty="0" smtClean="0"/>
            </a:br>
            <a:r>
              <a:rPr lang="fi-FI" sz="2200" dirty="0">
                <a:latin typeface="+mn-lt"/>
              </a:rPr>
              <a:t>Nadey S. Hakim &amp; Vassilios E. Papalois, </a:t>
            </a:r>
            <a:r>
              <a:rPr lang="en-US" sz="2200" dirty="0">
                <a:latin typeface="+mn-lt"/>
              </a:rPr>
              <a:t>Surgical complications. Preface,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220" y="2717442"/>
            <a:ext cx="10358392" cy="319378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en-US" sz="3600" b="1" dirty="0" smtClean="0">
              <a:ln/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ln/>
                <a:solidFill>
                  <a:schemeClr val="accent3"/>
                </a:solidFill>
              </a:rPr>
              <a:t>You </a:t>
            </a:r>
            <a:r>
              <a:rPr lang="en-US" sz="3600" b="1" dirty="0">
                <a:ln/>
                <a:solidFill>
                  <a:schemeClr val="accent3"/>
                </a:solidFill>
              </a:rPr>
              <a:t>are a true surgeon from the moment you </a:t>
            </a:r>
            <a:r>
              <a:rPr lang="en-US" sz="3600" b="1" dirty="0" smtClean="0">
                <a:ln/>
                <a:solidFill>
                  <a:schemeClr val="accent3"/>
                </a:solidFill>
              </a:rPr>
              <a:t>are able </a:t>
            </a:r>
            <a:r>
              <a:rPr lang="en-US" sz="3600" b="1" dirty="0">
                <a:ln/>
                <a:solidFill>
                  <a:schemeClr val="accent3"/>
                </a:solidFill>
              </a:rPr>
              <a:t>to deal with your complications</a:t>
            </a:r>
            <a:r>
              <a:rPr lang="en-US" sz="3600" b="1" dirty="0" smtClean="0">
                <a:ln/>
                <a:solidFill>
                  <a:schemeClr val="accent3"/>
                </a:solidFill>
              </a:rPr>
              <a:t>.</a:t>
            </a:r>
          </a:p>
          <a:p>
            <a:endParaRPr lang="en-US" sz="3600" b="1" dirty="0">
              <a:ln/>
              <a:solidFill>
                <a:schemeClr val="accent3"/>
              </a:solidFill>
            </a:endParaRPr>
          </a:p>
          <a:p>
            <a:endParaRPr lang="en-US" sz="3600" b="1" dirty="0" smtClean="0">
              <a:ln/>
              <a:solidFill>
                <a:schemeClr val="accent3"/>
              </a:solidFill>
            </a:endParaRPr>
          </a:p>
          <a:p>
            <a:endParaRPr lang="en-US" sz="3600" b="1" dirty="0">
              <a:ln/>
              <a:solidFill>
                <a:schemeClr val="accent3"/>
              </a:solidFill>
            </a:endParaRPr>
          </a:p>
          <a:p>
            <a:endParaRPr lang="en-US" sz="3600" b="1" dirty="0" smtClean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7161" y="121834"/>
            <a:ext cx="8911687" cy="732742"/>
          </a:xfrm>
        </p:spPr>
        <p:txBody>
          <a:bodyPr/>
          <a:lstStyle/>
          <a:p>
            <a:r>
              <a:rPr lang="en-US" b="1" dirty="0"/>
              <a:t>Percutaneous </a:t>
            </a:r>
            <a:r>
              <a:rPr lang="en-US" b="1" dirty="0" err="1" smtClean="0"/>
              <a:t>Endogastrostomy</a:t>
            </a:r>
            <a:r>
              <a:rPr lang="en-US" b="1" dirty="0" smtClean="0"/>
              <a:t> (PEG)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96980" y="854575"/>
            <a:ext cx="10341735" cy="5803801"/>
          </a:xfrm>
        </p:spPr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misplaced</a:t>
            </a:r>
            <a:r>
              <a:rPr lang="en-US" sz="2400" dirty="0"/>
              <a:t> </a:t>
            </a:r>
            <a:r>
              <a:rPr lang="en-US" sz="2400" dirty="0" smtClean="0"/>
              <a:t>percutaneous </a:t>
            </a:r>
            <a:r>
              <a:rPr lang="en-US" sz="2400" dirty="0" err="1" smtClean="0"/>
              <a:t>endogastrostomy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FF0000"/>
                </a:solidFill>
              </a:rPr>
              <a:t>PEG</a:t>
            </a:r>
            <a:r>
              <a:rPr lang="en-US" sz="2400" dirty="0"/>
              <a:t>) tube may lead to </a:t>
            </a:r>
            <a:r>
              <a:rPr lang="en-US" sz="2400" dirty="0" smtClean="0"/>
              <a:t>intra-abdominal sepsis </a:t>
            </a:r>
            <a:r>
              <a:rPr lang="en-US" sz="2400" dirty="0"/>
              <a:t>with peritonitis and/or an abdominal wall abscess </a:t>
            </a:r>
            <a:r>
              <a:rPr lang="en-US" sz="2400" dirty="0" smtClean="0"/>
              <a:t>with necrotizing </a:t>
            </a:r>
            <a:r>
              <a:rPr lang="en-US" sz="2400" dirty="0"/>
              <a:t>fasciitis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Inadvertent </a:t>
            </a:r>
            <a:r>
              <a:rPr lang="en-US" sz="2400" dirty="0" err="1" smtClean="0">
                <a:solidFill>
                  <a:srgbClr val="FF0000"/>
                </a:solidFill>
              </a:rPr>
              <a:t>colotomies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intraperitoneal placement</a:t>
            </a:r>
            <a:r>
              <a:rPr lang="en-US" sz="2400" dirty="0"/>
              <a:t> of the tube and </a:t>
            </a:r>
            <a:r>
              <a:rPr lang="en-US" sz="2400" dirty="0" smtClean="0"/>
              <a:t>subsequent leakage </a:t>
            </a:r>
            <a:r>
              <a:rPr lang="en-US" sz="2400" dirty="0"/>
              <a:t>of tube feeds with peritonitis, and </a:t>
            </a:r>
            <a:r>
              <a:rPr lang="en-US" sz="2400" dirty="0" smtClean="0"/>
              <a:t>abdominal wall </a:t>
            </a:r>
            <a:r>
              <a:rPr lang="en-US" sz="2400" dirty="0"/>
              <a:t>abscesses require surgery to correct the complications </a:t>
            </a:r>
            <a:r>
              <a:rPr lang="en-US" sz="2400" dirty="0" smtClean="0"/>
              <a:t>and to </a:t>
            </a:r>
            <a:r>
              <a:rPr lang="en-US" sz="2400" dirty="0"/>
              <a:t>replace the PEG with an alternate feeding tube, usually </a:t>
            </a:r>
            <a:r>
              <a:rPr lang="en-US" sz="2400" dirty="0" smtClean="0"/>
              <a:t>a </a:t>
            </a:r>
            <a:r>
              <a:rPr lang="en-US" sz="2400" dirty="0" err="1" smtClean="0"/>
              <a:t>jejunostomy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A</a:t>
            </a:r>
            <a:r>
              <a:rPr lang="en-US" sz="2400" dirty="0">
                <a:solidFill>
                  <a:srgbClr val="FF0000"/>
                </a:solidFill>
              </a:rPr>
              <a:t> dislodged or prematurely removed </a:t>
            </a:r>
            <a:r>
              <a:rPr lang="en-US" sz="2400" dirty="0"/>
              <a:t>PEG tube should </a:t>
            </a:r>
            <a:r>
              <a:rPr lang="en-US" sz="2400" dirty="0" smtClean="0"/>
              <a:t>be replaced </a:t>
            </a:r>
            <a:r>
              <a:rPr lang="en-US" sz="2400" dirty="0"/>
              <a:t>as early as </a:t>
            </a:r>
            <a:r>
              <a:rPr lang="en-US" sz="2400" dirty="0" smtClean="0"/>
              <a:t>possible. </a:t>
            </a:r>
            <a:r>
              <a:rPr lang="en-US" sz="2400" dirty="0"/>
              <a:t>A contrast x-ray (</a:t>
            </a:r>
            <a:r>
              <a:rPr lang="en-US" sz="2400" dirty="0" err="1"/>
              <a:t>sinogram</a:t>
            </a:r>
            <a:r>
              <a:rPr lang="en-US" sz="2400" dirty="0"/>
              <a:t>) </a:t>
            </a:r>
            <a:r>
              <a:rPr lang="en-US" sz="2400" dirty="0" smtClean="0"/>
              <a:t>should be </a:t>
            </a:r>
            <a:r>
              <a:rPr lang="en-US" sz="2400" dirty="0"/>
              <a:t>performed to confirm the tube’s </a:t>
            </a:r>
            <a:r>
              <a:rPr lang="en-US" sz="2400" dirty="0" smtClean="0"/>
              <a:t>intra gastric </a:t>
            </a:r>
            <a:r>
              <a:rPr lang="en-US" sz="2400" dirty="0"/>
              <a:t>position </a:t>
            </a:r>
            <a:r>
              <a:rPr lang="en-US" sz="2400" dirty="0" smtClean="0"/>
              <a:t>before feeding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If </a:t>
            </a:r>
            <a:r>
              <a:rPr lang="en-US" sz="2400" dirty="0"/>
              <a:t>there is uncertainty of the tube location, </a:t>
            </a:r>
            <a:r>
              <a:rPr lang="en-US" sz="2400" dirty="0" smtClean="0"/>
              <a:t>conversion to </a:t>
            </a:r>
            <a:r>
              <a:rPr lang="en-US" sz="2400" dirty="0"/>
              <a:t>an open tube placement procedure is required.</a:t>
            </a:r>
          </a:p>
        </p:txBody>
      </p:sp>
    </p:spTree>
    <p:extLst>
      <p:ext uri="{BB962C8B-B14F-4D97-AF65-F5344CB8AC3E}">
        <p14:creationId xmlns:p14="http://schemas.microsoft.com/office/powerpoint/2010/main" val="32222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432" y="134713"/>
            <a:ext cx="8911687" cy="689535"/>
          </a:xfrm>
        </p:spPr>
        <p:txBody>
          <a:bodyPr/>
          <a:lstStyle/>
          <a:p>
            <a:r>
              <a:rPr lang="en-US" b="1" dirty="0"/>
              <a:t>Tube </a:t>
            </a:r>
            <a:r>
              <a:rPr lang="en-US" b="1" dirty="0" err="1"/>
              <a:t>Thoracostomy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769" y="824247"/>
            <a:ext cx="10212946" cy="585988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rgbClr val="C4129E"/>
                </a:solidFill>
              </a:rPr>
              <a:t>subcutaneous track, </a:t>
            </a:r>
            <a:r>
              <a:rPr lang="en-US" sz="3000" dirty="0">
                <a:solidFill>
                  <a:srgbClr val="C4129E"/>
                </a:solidFill>
              </a:rPr>
              <a:t>lacerations to the lung or diaphragm</a:t>
            </a:r>
            <a:r>
              <a:rPr lang="en-US" sz="3000" dirty="0" smtClean="0">
                <a:solidFill>
                  <a:srgbClr val="C4129E"/>
                </a:solidFill>
              </a:rPr>
              <a:t>, intraperitoneal </a:t>
            </a:r>
            <a:r>
              <a:rPr lang="en-US" sz="3000" dirty="0">
                <a:solidFill>
                  <a:srgbClr val="C4129E"/>
                </a:solidFill>
              </a:rPr>
              <a:t>placement of the tube through the diaphragm</a:t>
            </a:r>
            <a:r>
              <a:rPr lang="en-US" sz="3000" dirty="0" smtClean="0">
                <a:solidFill>
                  <a:srgbClr val="C4129E"/>
                </a:solidFill>
              </a:rPr>
              <a:t>, and </a:t>
            </a:r>
            <a:r>
              <a:rPr lang="en-US" sz="3000" dirty="0">
                <a:solidFill>
                  <a:srgbClr val="C4129E"/>
                </a:solidFill>
              </a:rPr>
              <a:t>bleeding related to these various lacerations or injury </a:t>
            </a:r>
            <a:r>
              <a:rPr lang="en-US" sz="3000" dirty="0" smtClean="0">
                <a:solidFill>
                  <a:srgbClr val="C4129E"/>
                </a:solidFill>
              </a:rPr>
              <a:t>to pleural adhesions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rgbClr val="0000FF"/>
                </a:solidFill>
              </a:rPr>
              <a:t>residual pneumothorax.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C00000"/>
                </a:solidFill>
              </a:rPr>
              <a:t>The anterior chest wall is up to 1 cm thicker </a:t>
            </a:r>
            <a:r>
              <a:rPr lang="en-US" sz="3000" dirty="0" smtClean="0">
                <a:solidFill>
                  <a:srgbClr val="C00000"/>
                </a:solidFill>
              </a:rPr>
              <a:t>than the </a:t>
            </a:r>
            <a:r>
              <a:rPr lang="en-US" sz="3000" dirty="0">
                <a:solidFill>
                  <a:srgbClr val="C00000"/>
                </a:solidFill>
              </a:rPr>
              <a:t>lateral chest wall, so needle decompression is more </a:t>
            </a:r>
            <a:r>
              <a:rPr lang="en-US" sz="3000" dirty="0" smtClean="0">
                <a:solidFill>
                  <a:srgbClr val="C00000"/>
                </a:solidFill>
              </a:rPr>
              <a:t>effective in </a:t>
            </a:r>
            <a:r>
              <a:rPr lang="en-US" sz="3000" dirty="0">
                <a:solidFill>
                  <a:srgbClr val="C00000"/>
                </a:solidFill>
              </a:rPr>
              <a:t>the lateral position. Attempted prehospital needle </a:t>
            </a:r>
            <a:r>
              <a:rPr lang="en-US" sz="3000" dirty="0" smtClean="0">
                <a:solidFill>
                  <a:srgbClr val="C00000"/>
                </a:solidFill>
              </a:rPr>
              <a:t>decompression in </a:t>
            </a:r>
            <a:r>
              <a:rPr lang="en-US" sz="3000" dirty="0">
                <a:solidFill>
                  <a:srgbClr val="C00000"/>
                </a:solidFill>
              </a:rPr>
              <a:t>the traditional anterior position results in only 50</a:t>
            </a:r>
            <a:r>
              <a:rPr lang="en-US" sz="3000" dirty="0" smtClean="0">
                <a:solidFill>
                  <a:srgbClr val="C00000"/>
                </a:solidFill>
              </a:rPr>
              <a:t>% needle </a:t>
            </a:r>
            <a:r>
              <a:rPr lang="en-US" sz="3000" dirty="0">
                <a:solidFill>
                  <a:srgbClr val="C00000"/>
                </a:solidFill>
              </a:rPr>
              <a:t>entry into the thoracic cavity.</a:t>
            </a:r>
          </a:p>
        </p:txBody>
      </p:sp>
    </p:spTree>
    <p:extLst>
      <p:ext uri="{BB962C8B-B14F-4D97-AF65-F5344CB8AC3E}">
        <p14:creationId xmlns:p14="http://schemas.microsoft.com/office/powerpoint/2010/main" val="25772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74058" cy="36949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126434"/>
            <a:ext cx="570534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CT demonstrating chest tube (arrow) penetrating lung parenchyma with surrounding </a:t>
            </a:r>
            <a:r>
              <a:rPr lang="en-US" sz="2400" dirty="0" smtClean="0"/>
              <a:t>intra parenchymal </a:t>
            </a:r>
            <a:r>
              <a:rPr lang="en-US" sz="2400" dirty="0"/>
              <a:t>hematoma (arrow heads).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2" y="30952"/>
            <a:ext cx="5237408" cy="4865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03324" y="4826675"/>
            <a:ext cx="609600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chest radiograph of a patient who was receiving fluids through a right jugular central venous catheter (arrows) shows an opaque right </a:t>
            </a:r>
            <a:r>
              <a:rPr lang="en-US" dirty="0" err="1"/>
              <a:t>hemithorax</a:t>
            </a:r>
            <a:r>
              <a:rPr lang="en-US" dirty="0"/>
              <a:t> (which was a fresh finding compared to earlier normal radiographs). This was due to vessel perforation by the catheter and resultant accumulation of fluid in the pleural space</a:t>
            </a:r>
          </a:p>
        </p:txBody>
      </p:sp>
    </p:spTree>
    <p:extLst>
      <p:ext uri="{BB962C8B-B14F-4D97-AF65-F5344CB8AC3E}">
        <p14:creationId xmlns:p14="http://schemas.microsoft.com/office/powerpoint/2010/main" val="18007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527" y="218942"/>
            <a:ext cx="9753085" cy="708338"/>
          </a:xfrm>
        </p:spPr>
        <p:txBody>
          <a:bodyPr/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</a:rPr>
              <a:t>Complications of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Angiography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979" y="927279"/>
            <a:ext cx="10367493" cy="5782613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 3" panose="05040102010807070707" pitchFamily="18" charset="2"/>
              <a:buChar char="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Intramural dissection </a:t>
            </a:r>
            <a:r>
              <a:rPr lang="en-US" sz="2800" dirty="0"/>
              <a:t>of </a:t>
            </a:r>
            <a:r>
              <a:rPr lang="en-US" sz="2800" dirty="0" smtClean="0"/>
              <a:t>a cannulated </a:t>
            </a:r>
            <a:r>
              <a:rPr lang="en-US" sz="2800" dirty="0"/>
              <a:t>artery can lead to complications such as </a:t>
            </a:r>
            <a:r>
              <a:rPr lang="en-US" sz="2800" dirty="0" smtClean="0"/>
              <a:t>ischemic stroke </a:t>
            </a:r>
            <a:r>
              <a:rPr lang="en-US" sz="2800" dirty="0"/>
              <a:t>from a carotid artery dissection or occlusion, </a:t>
            </a:r>
            <a:r>
              <a:rPr lang="en-US" sz="2800" dirty="0" smtClean="0"/>
              <a:t>mesenteric ischemia </a:t>
            </a:r>
            <a:r>
              <a:rPr lang="en-US" sz="2800" dirty="0"/>
              <a:t>from dissection of the superior mesenteric artery</a:t>
            </a:r>
            <a:r>
              <a:rPr lang="en-US" sz="2800" dirty="0" smtClean="0"/>
              <a:t>, </a:t>
            </a:r>
            <a:r>
              <a:rPr lang="en-US" sz="2800" dirty="0"/>
              <a:t>or a more innocuous finding of “blue toe syndrome” from </a:t>
            </a:r>
            <a:r>
              <a:rPr lang="en-US" sz="2800" dirty="0" smtClean="0"/>
              <a:t>a dissected </a:t>
            </a:r>
            <a:r>
              <a:rPr lang="en-US" sz="2800" dirty="0"/>
              <a:t>artery in a peripheral limb</a:t>
            </a:r>
            <a:r>
              <a:rPr lang="en-US" sz="2800" dirty="0" smtClean="0"/>
              <a:t>.</a:t>
            </a:r>
          </a:p>
          <a:p>
            <a:pPr>
              <a:buClr>
                <a:srgbClr val="0000FF"/>
              </a:buClr>
              <a:buFont typeface="Wingdings 3" panose="05040102010807070707" pitchFamily="18" charset="2"/>
              <a:buChar char=""/>
            </a:pPr>
            <a:r>
              <a:rPr lang="en-US" sz="2800" dirty="0" smtClean="0">
                <a:solidFill>
                  <a:srgbClr val="FF0066"/>
                </a:solidFill>
              </a:rPr>
              <a:t>Bleeding </a:t>
            </a:r>
            <a:r>
              <a:rPr lang="en-US" sz="2800" dirty="0">
                <a:solidFill>
                  <a:srgbClr val="FF0066"/>
                </a:solidFill>
              </a:rPr>
              <a:t>into </a:t>
            </a:r>
            <a:r>
              <a:rPr lang="en-US" sz="2800" dirty="0" smtClean="0">
                <a:solidFill>
                  <a:srgbClr val="FF0066"/>
                </a:solidFill>
              </a:rPr>
              <a:t>the retroperitoneal </a:t>
            </a:r>
            <a:r>
              <a:rPr lang="en-US" sz="2800" dirty="0"/>
              <a:t>tissue planes after femoral artery cannulation</a:t>
            </a:r>
            <a:r>
              <a:rPr lang="en-US" sz="2800" dirty="0" smtClean="0"/>
              <a:t>. </a:t>
            </a:r>
            <a:r>
              <a:rPr lang="en-US" sz="2800" dirty="0"/>
              <a:t>Urgent </a:t>
            </a:r>
            <a:r>
              <a:rPr lang="en-US" sz="2800" dirty="0" smtClean="0"/>
              <a:t>surgical exploration </a:t>
            </a:r>
            <a:r>
              <a:rPr lang="en-US" sz="2800" dirty="0"/>
              <a:t>may be required to control the bleeding site </a:t>
            </a:r>
            <a:r>
              <a:rPr lang="en-US" sz="2800" dirty="0" smtClean="0"/>
              <a:t>and evacuate </a:t>
            </a:r>
            <a:r>
              <a:rPr lang="en-US" sz="2800" dirty="0"/>
              <a:t>larger hematomas.</a:t>
            </a:r>
          </a:p>
          <a:p>
            <a:pPr>
              <a:buClr>
                <a:srgbClr val="0000FF"/>
              </a:buClr>
              <a:buFont typeface="Wingdings 3" panose="05040102010807070707" pitchFamily="18" charset="2"/>
              <a:buChar char=""/>
            </a:pPr>
            <a:r>
              <a:rPr lang="en-US" sz="2800" dirty="0"/>
              <a:t>Renal complications of angiography occur in 1% to 2</a:t>
            </a:r>
            <a:r>
              <a:rPr lang="en-US" sz="2800" dirty="0" smtClean="0"/>
              <a:t>% of patients: </a:t>
            </a:r>
            <a:r>
              <a:rPr lang="en-US" sz="2800" dirty="0">
                <a:solidFill>
                  <a:srgbClr val="0000FF"/>
                </a:solidFill>
              </a:rPr>
              <a:t>Contrast </a:t>
            </a:r>
            <a:r>
              <a:rPr lang="en-US" sz="2800" dirty="0" smtClean="0">
                <a:solidFill>
                  <a:srgbClr val="0000FF"/>
                </a:solidFill>
              </a:rPr>
              <a:t>nephropathy</a:t>
            </a:r>
            <a:r>
              <a:rPr lang="en-US" sz="2800" dirty="0" smtClean="0"/>
              <a:t>.</a:t>
            </a:r>
          </a:p>
          <a:p>
            <a:pPr>
              <a:buClr>
                <a:srgbClr val="0000FF"/>
              </a:buClr>
              <a:buFont typeface="Wingdings 3" panose="05040102010807070707" pitchFamily="18" charset="2"/>
              <a:buChar char="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56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781" y="91922"/>
            <a:ext cx="8911687" cy="722909"/>
          </a:xfrm>
        </p:spPr>
        <p:txBody>
          <a:bodyPr/>
          <a:lstStyle/>
          <a:p>
            <a:r>
              <a:rPr lang="en-US" b="1" dirty="0"/>
              <a:t>Complications of Biopsies.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780" y="814831"/>
            <a:ext cx="10521481" cy="575339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Lymph node </a:t>
            </a:r>
            <a:r>
              <a:rPr lang="en-US" sz="2800" dirty="0" smtClean="0">
                <a:solidFill>
                  <a:srgbClr val="0000FF"/>
                </a:solidFill>
              </a:rPr>
              <a:t>biopsies</a:t>
            </a:r>
            <a:r>
              <a:rPr lang="en-US" sz="2800" dirty="0" smtClean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rgbClr val="C00000"/>
                </a:solidFill>
              </a:rPr>
              <a:t>bleeding, infection</a:t>
            </a:r>
            <a:r>
              <a:rPr lang="en-US" sz="2800" dirty="0" smtClean="0">
                <a:solidFill>
                  <a:srgbClr val="C00000"/>
                </a:solidFill>
              </a:rPr>
              <a:t>, lymph </a:t>
            </a:r>
            <a:r>
              <a:rPr lang="en-US" sz="2800" dirty="0">
                <a:solidFill>
                  <a:srgbClr val="C00000"/>
                </a:solidFill>
              </a:rPr>
              <a:t>leakage, and </a:t>
            </a:r>
            <a:r>
              <a:rPr lang="en-US" sz="2800" dirty="0" err="1">
                <a:solidFill>
                  <a:srgbClr val="C00000"/>
                </a:solidFill>
              </a:rPr>
              <a:t>seromas</a:t>
            </a:r>
            <a:r>
              <a:rPr lang="en-US" sz="28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2800" dirty="0"/>
              <a:t>Measures to prevent </a:t>
            </a:r>
            <a:r>
              <a:rPr lang="en-US" sz="2800" dirty="0" smtClean="0"/>
              <a:t>direct complications: </a:t>
            </a:r>
            <a:r>
              <a:rPr lang="en-US" sz="2800" dirty="0"/>
              <a:t>proper surgical hemostasis, proper </a:t>
            </a:r>
            <a:r>
              <a:rPr lang="en-US" sz="2800" dirty="0" smtClean="0"/>
              <a:t>skin preparation</a:t>
            </a:r>
            <a:r>
              <a:rPr lang="en-US" sz="2800" dirty="0"/>
              <a:t>, and a single preoperative dose of antibiotic to </a:t>
            </a:r>
            <a:r>
              <a:rPr lang="en-US" sz="2800" dirty="0" smtClean="0"/>
              <a:t>cover skin </a:t>
            </a:r>
            <a:r>
              <a:rPr lang="en-US" sz="2800" dirty="0"/>
              <a:t>flora 30 to 60 minutes before incision. </a:t>
            </a:r>
            <a:endParaRPr lang="en-US" sz="2800" dirty="0" smtClean="0"/>
          </a:p>
          <a:p>
            <a:r>
              <a:rPr lang="en-US" sz="2800" dirty="0" smtClean="0"/>
              <a:t>Bleeding </a:t>
            </a:r>
            <a:r>
              <a:rPr lang="en-US" sz="2800" dirty="0"/>
              <a:t>at a </a:t>
            </a:r>
            <a:r>
              <a:rPr lang="en-US" sz="2800" dirty="0" smtClean="0"/>
              <a:t>biopsy </a:t>
            </a:r>
            <a:r>
              <a:rPr lang="en-US" sz="2800" dirty="0" err="1" smtClean="0"/>
              <a:t>site:direct</a:t>
            </a:r>
            <a:r>
              <a:rPr lang="en-US" sz="2800" dirty="0" smtClean="0"/>
              <a:t> </a:t>
            </a:r>
            <a:r>
              <a:rPr lang="en-US" sz="2800" dirty="0"/>
              <a:t>pressure. </a:t>
            </a:r>
            <a:endParaRPr lang="en-US" sz="2800" dirty="0" smtClean="0"/>
          </a:p>
          <a:p>
            <a:r>
              <a:rPr lang="en-US" sz="2800" dirty="0" smtClean="0"/>
              <a:t>Infection at a </a:t>
            </a:r>
            <a:r>
              <a:rPr lang="en-US" sz="2800" dirty="0"/>
              <a:t>biopsy </a:t>
            </a:r>
            <a:r>
              <a:rPr lang="en-US" sz="2800" dirty="0" smtClean="0"/>
              <a:t>site: </a:t>
            </a:r>
            <a:r>
              <a:rPr lang="en-US" sz="2800" dirty="0"/>
              <a:t>5 to 10 days </a:t>
            </a:r>
            <a:r>
              <a:rPr lang="en-US" sz="2800" dirty="0" smtClean="0"/>
              <a:t>postoperatively may require </a:t>
            </a:r>
            <a:r>
              <a:rPr lang="en-US" sz="2800" dirty="0"/>
              <a:t>opening of the wound to drain the infection. </a:t>
            </a:r>
            <a:endParaRPr lang="en-US" sz="2800" dirty="0" smtClean="0"/>
          </a:p>
          <a:p>
            <a:r>
              <a:rPr lang="en-US" sz="2800" dirty="0" err="1" smtClean="0"/>
              <a:t>Seromas</a:t>
            </a:r>
            <a:r>
              <a:rPr lang="en-US" sz="2800" dirty="0" smtClean="0"/>
              <a:t> or </a:t>
            </a:r>
            <a:r>
              <a:rPr lang="en-US" sz="2800" dirty="0"/>
              <a:t>lymphatic </a:t>
            </a:r>
            <a:r>
              <a:rPr lang="en-US" sz="2800" dirty="0" smtClean="0"/>
              <a:t>leaks: aspiration, application </a:t>
            </a:r>
            <a:r>
              <a:rPr lang="en-US" sz="2800" dirty="0"/>
              <a:t>of pressure dressings, </a:t>
            </a:r>
            <a:r>
              <a:rPr lang="en-US" sz="2800" dirty="0" smtClean="0"/>
              <a:t>or </a:t>
            </a:r>
            <a:r>
              <a:rPr lang="en-US" sz="2800" dirty="0"/>
              <a:t>even placement of a vacuum drain.</a:t>
            </a:r>
          </a:p>
        </p:txBody>
      </p:sp>
    </p:spTree>
    <p:extLst>
      <p:ext uri="{BB962C8B-B14F-4D97-AF65-F5344CB8AC3E}">
        <p14:creationId xmlns:p14="http://schemas.microsoft.com/office/powerpoint/2010/main" val="1081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102" y="121834"/>
            <a:ext cx="9778843" cy="1037265"/>
          </a:xfrm>
        </p:spPr>
        <p:txBody>
          <a:bodyPr/>
          <a:lstStyle/>
          <a:p>
            <a:r>
              <a:rPr lang="en-US" b="1" dirty="0"/>
              <a:t>Organ System Complications</a:t>
            </a:r>
            <a:br>
              <a:rPr lang="en-US" b="1" dirty="0"/>
            </a:br>
            <a:r>
              <a:rPr lang="en-US" sz="2400" b="1" dirty="0"/>
              <a:t>Neurologic System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102" y="1159099"/>
            <a:ext cx="10509160" cy="56989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FF0000"/>
                </a:solidFill>
              </a:rPr>
              <a:t>neurapraxia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secondary to improper positioning and/or </a:t>
            </a:r>
            <a:r>
              <a:rPr lang="en-US" sz="2800" dirty="0" smtClean="0"/>
              <a:t>padding during operations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Direct injury to </a:t>
            </a:r>
            <a:r>
              <a:rPr lang="en-US" sz="2800" dirty="0" err="1" smtClean="0">
                <a:solidFill>
                  <a:srgbClr val="FF0000"/>
                </a:solidFill>
              </a:rPr>
              <a:t>nerves:superficial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parotidectomy</a:t>
            </a:r>
            <a:r>
              <a:rPr lang="en-US" sz="2800" dirty="0"/>
              <a:t> (facial nerve), carotid </a:t>
            </a:r>
            <a:r>
              <a:rPr lang="en-US" sz="2800" dirty="0" smtClean="0"/>
              <a:t>endarterectomy (</a:t>
            </a:r>
            <a:r>
              <a:rPr lang="en-US" sz="2800" dirty="0"/>
              <a:t>hypoglossal nerve), thyroidectomy (recurrent </a:t>
            </a:r>
            <a:r>
              <a:rPr lang="en-US" sz="2800" dirty="0" smtClean="0"/>
              <a:t>laryngeal nerve</a:t>
            </a:r>
            <a:r>
              <a:rPr lang="en-US" sz="2800" dirty="0"/>
              <a:t>), prostatectomy (</a:t>
            </a:r>
            <a:r>
              <a:rPr lang="en-US" sz="2800" dirty="0" err="1"/>
              <a:t>nervi</a:t>
            </a:r>
            <a:r>
              <a:rPr lang="en-US" sz="2800" dirty="0"/>
              <a:t> </a:t>
            </a:r>
            <a:r>
              <a:rPr lang="en-US" sz="2800" dirty="0" err="1"/>
              <a:t>erigentes</a:t>
            </a:r>
            <a:r>
              <a:rPr lang="en-US" sz="2800" dirty="0"/>
              <a:t>), inguinal </a:t>
            </a:r>
            <a:r>
              <a:rPr lang="en-US" sz="2800" dirty="0" err="1" smtClean="0"/>
              <a:t>herniorrhaphy</a:t>
            </a:r>
            <a:r>
              <a:rPr lang="en-US" sz="2800" dirty="0" smtClean="0"/>
              <a:t> (</a:t>
            </a:r>
            <a:r>
              <a:rPr lang="en-US" sz="2800" dirty="0" err="1"/>
              <a:t>ilioinguinal</a:t>
            </a:r>
            <a:r>
              <a:rPr lang="en-US" sz="2800" dirty="0"/>
              <a:t> nerve), and mastectomy (long thoracic and </a:t>
            </a:r>
            <a:r>
              <a:rPr lang="en-US" sz="2800" dirty="0" smtClean="0"/>
              <a:t>thoracodorsal nerves).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Mental status </a:t>
            </a:r>
            <a:r>
              <a:rPr lang="en-US" sz="2800" dirty="0" smtClean="0">
                <a:solidFill>
                  <a:srgbClr val="FF0000"/>
                </a:solidFill>
              </a:rPr>
              <a:t>changes</a:t>
            </a:r>
            <a:r>
              <a:rPr lang="en-US" sz="2800" dirty="0" smtClean="0"/>
              <a:t>: </a:t>
            </a:r>
            <a:r>
              <a:rPr lang="en-US" sz="2800" dirty="0"/>
              <a:t>numerous </a:t>
            </a:r>
            <a:r>
              <a:rPr lang="en-US" sz="2800" dirty="0" smtClean="0"/>
              <a:t>causes. </a:t>
            </a:r>
            <a:r>
              <a:rPr lang="en-US" sz="2800" dirty="0"/>
              <a:t>Postoperatively, </a:t>
            </a:r>
            <a:r>
              <a:rPr lang="en-US" sz="2800" dirty="0">
                <a:solidFill>
                  <a:srgbClr val="0000FF"/>
                </a:solidFill>
              </a:rPr>
              <a:t>hypotension and hypoxemia </a:t>
            </a:r>
            <a:r>
              <a:rPr lang="en-US" sz="2800" dirty="0" smtClean="0"/>
              <a:t>are the </a:t>
            </a:r>
            <a:r>
              <a:rPr lang="en-US" sz="2800" dirty="0"/>
              <a:t>most likely causes of a cerebrovascular accident.</a:t>
            </a:r>
          </a:p>
        </p:txBody>
      </p:sp>
    </p:spTree>
    <p:extLst>
      <p:ext uri="{BB962C8B-B14F-4D97-AF65-F5344CB8AC3E}">
        <p14:creationId xmlns:p14="http://schemas.microsoft.com/office/powerpoint/2010/main" val="29825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708" y="134713"/>
            <a:ext cx="9843237" cy="1140295"/>
          </a:xfrm>
        </p:spPr>
        <p:txBody>
          <a:bodyPr/>
          <a:lstStyle/>
          <a:p>
            <a:r>
              <a:rPr lang="en-US" b="1" dirty="0" smtClean="0"/>
              <a:t>Organ </a:t>
            </a:r>
            <a:r>
              <a:rPr lang="en-US" b="1" dirty="0"/>
              <a:t>System </a:t>
            </a:r>
            <a:r>
              <a:rPr lang="en-US" b="1" dirty="0" smtClean="0"/>
              <a:t>Complications</a:t>
            </a:r>
            <a:br>
              <a:rPr lang="en-US" b="1" dirty="0" smtClean="0"/>
            </a:br>
            <a:r>
              <a:rPr lang="en-US" sz="2400" b="1" dirty="0"/>
              <a:t>Eyes, Ears, and Nose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708" y="1146219"/>
            <a:ext cx="10457644" cy="5473521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960000"/>
                </a:solidFill>
              </a:rPr>
              <a:t>Corneal abrasions. </a:t>
            </a:r>
            <a:endParaRPr lang="en-US" sz="2400" dirty="0">
              <a:solidFill>
                <a:srgbClr val="96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FF"/>
                </a:solidFill>
              </a:rPr>
              <a:t>Overlooked contact lenses </a:t>
            </a:r>
            <a:r>
              <a:rPr lang="en-US" sz="2400" dirty="0" smtClean="0">
                <a:solidFill>
                  <a:srgbClr val="0000FF"/>
                </a:solidFill>
              </a:rPr>
              <a:t>→ conjunctivitis.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4129E"/>
                </a:solidFill>
              </a:rPr>
              <a:t>Persistent epistaxis </a:t>
            </a:r>
            <a:r>
              <a:rPr lang="en-US" sz="2400" dirty="0" smtClean="0">
                <a:solidFill>
                  <a:srgbClr val="C4129E"/>
                </a:solidFill>
              </a:rPr>
              <a:t>after NG tube placement or removal:</a:t>
            </a:r>
            <a:r>
              <a:rPr lang="en-US" sz="2400" dirty="0" smtClean="0"/>
              <a:t> </a:t>
            </a:r>
            <a:r>
              <a:rPr lang="en-US" sz="2400" dirty="0"/>
              <a:t>direct pressure on the external </a:t>
            </a:r>
            <a:r>
              <a:rPr lang="en-US" sz="2400" dirty="0" smtClean="0"/>
              <a:t>nares, Anterior </a:t>
            </a:r>
            <a:r>
              <a:rPr lang="en-US" sz="2400" dirty="0"/>
              <a:t>and posterior nasal gauze packing with balloon tamponade</a:t>
            </a:r>
            <a:r>
              <a:rPr lang="en-US" sz="2400" dirty="0" smtClean="0"/>
              <a:t>, </a:t>
            </a:r>
            <a:r>
              <a:rPr lang="en-US" sz="2400" dirty="0" err="1" smtClean="0"/>
              <a:t>angioembolization</a:t>
            </a:r>
            <a:r>
              <a:rPr lang="en-US" sz="2400" dirty="0"/>
              <a:t>, and fibrin </a:t>
            </a:r>
            <a:r>
              <a:rPr lang="en-US" sz="2400" dirty="0" smtClean="0"/>
              <a:t>glue. </a:t>
            </a:r>
            <a:r>
              <a:rPr lang="en-US" sz="2400" dirty="0"/>
              <a:t>The use of antibiotics for </a:t>
            </a:r>
            <a:r>
              <a:rPr lang="en-US" sz="2400" dirty="0" smtClean="0"/>
              <a:t>posterior packing </a:t>
            </a:r>
            <a:r>
              <a:rPr lang="en-US" sz="2400" dirty="0"/>
              <a:t>is controversial.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6600"/>
                </a:solidFill>
              </a:rPr>
              <a:t>External otitis and otitis </a:t>
            </a:r>
            <a:r>
              <a:rPr lang="en-US" sz="2400" dirty="0" smtClean="0">
                <a:solidFill>
                  <a:srgbClr val="006600"/>
                </a:solidFill>
              </a:rPr>
              <a:t>media </a:t>
            </a:r>
            <a:r>
              <a:rPr lang="en-US" sz="2400" dirty="0" smtClean="0"/>
              <a:t>postoperatively: topical </a:t>
            </a:r>
            <a:r>
              <a:rPr lang="en-US" sz="2400" dirty="0"/>
              <a:t>antibiotics and nasal </a:t>
            </a:r>
            <a:r>
              <a:rPr lang="en-US" sz="2400" dirty="0" smtClean="0"/>
              <a:t>decongestion.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0000"/>
                </a:solidFill>
              </a:rPr>
              <a:t>Ototoxicity</a:t>
            </a:r>
            <a:r>
              <a:rPr lang="en-US" sz="2400" dirty="0" smtClean="0"/>
              <a:t> due to aminoglycoside administration occurs in </a:t>
            </a:r>
            <a:r>
              <a:rPr lang="en-US" sz="2400" dirty="0"/>
              <a:t>up to 10% of patients, and is often irreversible. </a:t>
            </a:r>
            <a:endParaRPr lang="en-US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/>
              <a:t>Vancomycin related ototoxicity </a:t>
            </a:r>
            <a:r>
              <a:rPr lang="en-US" sz="2400" dirty="0"/>
              <a:t>occurs about 3% of the time when used alone</a:t>
            </a:r>
            <a:r>
              <a:rPr lang="en-US" sz="2400" dirty="0" smtClean="0"/>
              <a:t>, and </a:t>
            </a:r>
            <a:r>
              <a:rPr lang="en-US" sz="2400" dirty="0"/>
              <a:t>as often as 6% when used with other ototoxic agents.</a:t>
            </a:r>
          </a:p>
        </p:txBody>
      </p:sp>
    </p:spTree>
    <p:extLst>
      <p:ext uri="{BB962C8B-B14F-4D97-AF65-F5344CB8AC3E}">
        <p14:creationId xmlns:p14="http://schemas.microsoft.com/office/powerpoint/2010/main" val="24301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373" y="108955"/>
            <a:ext cx="8911687" cy="1037265"/>
          </a:xfrm>
        </p:spPr>
        <p:txBody>
          <a:bodyPr/>
          <a:lstStyle/>
          <a:p>
            <a:r>
              <a:rPr lang="en-US" b="1" dirty="0"/>
              <a:t>Organ System Complications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>Vascular </a:t>
            </a:r>
            <a:r>
              <a:rPr lang="en-US" sz="2400" b="1" dirty="0"/>
              <a:t>Problems of the </a:t>
            </a:r>
            <a:r>
              <a:rPr lang="en-US" sz="2400" b="1" dirty="0" smtClean="0"/>
              <a:t>Neck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373" y="1146219"/>
            <a:ext cx="10492010" cy="558943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rgbClr val="C00000"/>
                </a:solidFill>
              </a:rPr>
              <a:t>Carotid endarterectomy</a:t>
            </a:r>
            <a:r>
              <a:rPr lang="en-US" sz="2300" dirty="0" smtClean="0">
                <a:solidFill>
                  <a:schemeClr val="tx1"/>
                </a:solidFill>
              </a:rPr>
              <a:t>: central </a:t>
            </a:r>
            <a:r>
              <a:rPr lang="en-US" sz="2300" dirty="0">
                <a:solidFill>
                  <a:schemeClr val="tx1"/>
                </a:solidFill>
              </a:rPr>
              <a:t>or regional neurologic </a:t>
            </a:r>
            <a:r>
              <a:rPr lang="en-US" sz="2300" dirty="0" smtClean="0">
                <a:solidFill>
                  <a:schemeClr val="tx1"/>
                </a:solidFill>
              </a:rPr>
              <a:t>deficits and </a:t>
            </a:r>
            <a:r>
              <a:rPr lang="en-US" sz="2300" dirty="0">
                <a:solidFill>
                  <a:schemeClr val="tx1"/>
                </a:solidFill>
              </a:rPr>
              <a:t>bleeding with an expanding neck hematoma. </a:t>
            </a:r>
            <a:endParaRPr lang="en-US" sz="23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An acute change </a:t>
            </a:r>
            <a:r>
              <a:rPr lang="en-US" sz="2300" dirty="0">
                <a:solidFill>
                  <a:schemeClr val="tx1"/>
                </a:solidFill>
              </a:rPr>
              <a:t>in mental status or the presence of localized </a:t>
            </a:r>
            <a:r>
              <a:rPr lang="en-US" sz="2300" dirty="0" smtClean="0">
                <a:solidFill>
                  <a:schemeClr val="tx1"/>
                </a:solidFill>
              </a:rPr>
              <a:t>neurologic deficit: </a:t>
            </a:r>
            <a:r>
              <a:rPr lang="en-US" sz="2300" dirty="0">
                <a:solidFill>
                  <a:schemeClr val="tx1"/>
                </a:solidFill>
              </a:rPr>
              <a:t>immediate return to the OR. </a:t>
            </a:r>
            <a:endParaRPr lang="en-US" sz="23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An expanding hematoma: </a:t>
            </a:r>
            <a:r>
              <a:rPr lang="en-US" sz="2300" dirty="0">
                <a:solidFill>
                  <a:schemeClr val="tx1"/>
                </a:solidFill>
              </a:rPr>
              <a:t>emergent airway intubation and </a:t>
            </a:r>
            <a:r>
              <a:rPr lang="en-US" sz="2300" dirty="0" smtClean="0">
                <a:solidFill>
                  <a:schemeClr val="tx1"/>
                </a:solidFill>
              </a:rPr>
              <a:t>transfer </a:t>
            </a:r>
            <a:r>
              <a:rPr lang="en-US" sz="2300" dirty="0">
                <a:solidFill>
                  <a:schemeClr val="tx1"/>
                </a:solidFill>
              </a:rPr>
              <a:t>to </a:t>
            </a:r>
            <a:r>
              <a:rPr lang="en-US" sz="2300" dirty="0" smtClean="0">
                <a:solidFill>
                  <a:schemeClr val="tx1"/>
                </a:solidFill>
              </a:rPr>
              <a:t> OR</a:t>
            </a:r>
            <a:endParaRPr lang="en-US" sz="23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Other </a:t>
            </a:r>
            <a:r>
              <a:rPr lang="en-US" sz="2300" dirty="0">
                <a:solidFill>
                  <a:schemeClr val="tx1"/>
                </a:solidFill>
              </a:rPr>
              <a:t>complications include </a:t>
            </a:r>
            <a:r>
              <a:rPr lang="en-US" sz="2300" dirty="0" smtClean="0">
                <a:solidFill>
                  <a:schemeClr val="tx1"/>
                </a:solidFill>
              </a:rPr>
              <a:t>arteriovenous fistulae</a:t>
            </a:r>
            <a:r>
              <a:rPr lang="en-US" sz="2300" dirty="0">
                <a:solidFill>
                  <a:schemeClr val="tx1"/>
                </a:solidFill>
              </a:rPr>
              <a:t>, </a:t>
            </a:r>
            <a:r>
              <a:rPr lang="en-US" sz="2300" dirty="0" err="1">
                <a:solidFill>
                  <a:schemeClr val="tx1"/>
                </a:solidFill>
              </a:rPr>
              <a:t>pseudoaneurysms</a:t>
            </a:r>
            <a:r>
              <a:rPr lang="en-US" sz="2300" dirty="0">
                <a:solidFill>
                  <a:schemeClr val="tx1"/>
                </a:solidFill>
              </a:rPr>
              <a:t>, and infection, all of </a:t>
            </a:r>
            <a:r>
              <a:rPr lang="en-US" sz="2300" dirty="0" smtClean="0">
                <a:solidFill>
                  <a:schemeClr val="tx1"/>
                </a:solidFill>
              </a:rPr>
              <a:t>which are </a:t>
            </a:r>
            <a:r>
              <a:rPr lang="en-US" sz="2300" dirty="0">
                <a:solidFill>
                  <a:schemeClr val="tx1"/>
                </a:solidFill>
              </a:rPr>
              <a:t>treated surgically</a:t>
            </a:r>
            <a:r>
              <a:rPr lang="en-US" sz="23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</a:rPr>
              <a:t>Intraoperative hypotension during manipulation of </a:t>
            </a:r>
            <a:r>
              <a:rPr lang="en-US" sz="2300" dirty="0" smtClean="0">
                <a:solidFill>
                  <a:schemeClr val="tx1"/>
                </a:solidFill>
              </a:rPr>
              <a:t>the carotid bifurcation: </a:t>
            </a:r>
            <a:r>
              <a:rPr lang="en-US" sz="2300" dirty="0">
                <a:solidFill>
                  <a:schemeClr val="tx1"/>
                </a:solidFill>
              </a:rPr>
              <a:t>increased </a:t>
            </a:r>
            <a:r>
              <a:rPr lang="en-US" sz="2300" dirty="0" smtClean="0">
                <a:solidFill>
                  <a:schemeClr val="tx1"/>
                </a:solidFill>
              </a:rPr>
              <a:t>tone from </a:t>
            </a:r>
            <a:r>
              <a:rPr lang="en-US" sz="2300" dirty="0">
                <a:solidFill>
                  <a:schemeClr val="tx1"/>
                </a:solidFill>
              </a:rPr>
              <a:t>baroreceptors </a:t>
            </a:r>
            <a:r>
              <a:rPr lang="en-US" sz="2300" dirty="0" smtClean="0">
                <a:solidFill>
                  <a:schemeClr val="tx1"/>
                </a:solidFill>
              </a:rPr>
              <a:t>and </a:t>
            </a:r>
            <a:r>
              <a:rPr lang="en-US" sz="2300" dirty="0" err="1">
                <a:solidFill>
                  <a:schemeClr val="tx1"/>
                </a:solidFill>
              </a:rPr>
              <a:t>reflexly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smtClean="0">
                <a:solidFill>
                  <a:schemeClr val="tx1"/>
                </a:solidFill>
              </a:rPr>
              <a:t> bradycardia: injection </a:t>
            </a:r>
            <a:r>
              <a:rPr lang="en-US" sz="2300" dirty="0">
                <a:solidFill>
                  <a:schemeClr val="tx1"/>
                </a:solidFill>
              </a:rPr>
              <a:t>of 1% lidocaine solution around this </a:t>
            </a:r>
            <a:r>
              <a:rPr lang="en-US" sz="2300" dirty="0" smtClean="0">
                <a:solidFill>
                  <a:schemeClr val="tx1"/>
                </a:solidFill>
              </a:rPr>
              <a:t>structure.</a:t>
            </a:r>
            <a:endParaRPr lang="en-US" sz="23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</a:rPr>
              <a:t>The most common delayed complication following </a:t>
            </a:r>
            <a:r>
              <a:rPr lang="en-US" sz="2300" dirty="0" smtClean="0">
                <a:solidFill>
                  <a:schemeClr val="tx1"/>
                </a:solidFill>
              </a:rPr>
              <a:t>carotid endarterectomy: MI. 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494" y="108955"/>
            <a:ext cx="8911687" cy="1127417"/>
          </a:xfrm>
        </p:spPr>
        <p:txBody>
          <a:bodyPr/>
          <a:lstStyle/>
          <a:p>
            <a:r>
              <a:rPr lang="en-US" b="1" dirty="0"/>
              <a:t>Organ System </a:t>
            </a:r>
            <a:r>
              <a:rPr lang="en-US" b="1" dirty="0" smtClean="0"/>
              <a:t>Complications</a:t>
            </a:r>
            <a:br>
              <a:rPr lang="en-US" b="1" dirty="0" smtClean="0"/>
            </a:br>
            <a:r>
              <a:rPr lang="en-US" sz="2800" b="1" dirty="0"/>
              <a:t>Thyroid and Parathyroid </a:t>
            </a:r>
            <a:r>
              <a:rPr lang="en-US" sz="2800" b="1" dirty="0" smtClean="0"/>
              <a:t>Glands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7" y="1236371"/>
            <a:ext cx="11462197" cy="54992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66"/>
                </a:solidFill>
              </a:rPr>
              <a:t>Hypocalcemia: </a:t>
            </a:r>
            <a:r>
              <a:rPr lang="en-US" sz="2400" dirty="0"/>
              <a:t>calcium gluconate infusion and, if tetany ensues</a:t>
            </a:r>
            <a:r>
              <a:rPr lang="en-US" sz="2400" dirty="0" smtClean="0"/>
              <a:t>, chemical </a:t>
            </a:r>
            <a:r>
              <a:rPr lang="en-US" sz="2400" dirty="0"/>
              <a:t>paralysis with intubation.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Maintenance </a:t>
            </a:r>
            <a:r>
              <a:rPr lang="en-US" sz="2400" dirty="0"/>
              <a:t>treatment </a:t>
            </a:r>
            <a:r>
              <a:rPr lang="en-US" sz="2400" dirty="0" smtClean="0"/>
              <a:t>is thyroid </a:t>
            </a:r>
            <a:r>
              <a:rPr lang="en-US" sz="2400" dirty="0"/>
              <a:t>hormone replacement (after </a:t>
            </a:r>
            <a:r>
              <a:rPr lang="en-US" sz="2400" dirty="0" smtClean="0"/>
              <a:t> thyroidectomy</a:t>
            </a:r>
            <a:r>
              <a:rPr lang="en-US" sz="2400" dirty="0"/>
              <a:t>) in </a:t>
            </a:r>
            <a:r>
              <a:rPr lang="en-US" sz="2400" dirty="0" smtClean="0"/>
              <a:t>addition to </a:t>
            </a:r>
            <a:r>
              <a:rPr lang="en-US" sz="2400" dirty="0"/>
              <a:t>calcium carbonate and vitamin D</a:t>
            </a:r>
            <a:r>
              <a:rPr lang="en-US" sz="24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66"/>
                </a:solidFill>
              </a:rPr>
              <a:t>Recurrent laryngeal nerve (RLN) </a:t>
            </a:r>
            <a:r>
              <a:rPr lang="en-US" sz="2400" dirty="0" smtClean="0">
                <a:solidFill>
                  <a:srgbClr val="FF0066"/>
                </a:solidFill>
              </a:rPr>
              <a:t>injury</a:t>
            </a:r>
            <a:r>
              <a:rPr lang="en-US" sz="2400" dirty="0" smtClean="0"/>
              <a:t>: &lt; 5%.  </a:t>
            </a:r>
            <a:r>
              <a:rPr lang="en-US" sz="2400" dirty="0"/>
              <a:t>approximately 10% </a:t>
            </a:r>
            <a:r>
              <a:rPr lang="en-US" sz="2400" dirty="0" smtClean="0"/>
              <a:t>are permanent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At </a:t>
            </a:r>
            <a:r>
              <a:rPr lang="en-US" sz="2400" dirty="0"/>
              <a:t>the conclusion of the operation, </a:t>
            </a:r>
            <a:r>
              <a:rPr lang="en-US" sz="2400" dirty="0" smtClean="0"/>
              <a:t>if there </a:t>
            </a:r>
            <a:r>
              <a:rPr lang="en-US" sz="2400" dirty="0"/>
              <a:t>is suspicion of an RLN injury, direct laryngoscopy is diagnostic</a:t>
            </a:r>
            <a:r>
              <a:rPr lang="en-US" sz="2400" dirty="0" smtClean="0"/>
              <a:t>. The </a:t>
            </a:r>
            <a:r>
              <a:rPr lang="en-US" sz="2400" dirty="0"/>
              <a:t>cord on the affected side will be in the </a:t>
            </a:r>
            <a:r>
              <a:rPr lang="en-US" sz="2400" dirty="0" err="1" smtClean="0"/>
              <a:t>paramedian</a:t>
            </a:r>
            <a:r>
              <a:rPr lang="en-US" sz="2400" dirty="0" smtClean="0"/>
              <a:t> position</a:t>
            </a:r>
            <a:r>
              <a:rPr lang="en-US" sz="2400" dirty="0"/>
              <a:t>. With bilateral RLN injury, the chance of a </a:t>
            </a:r>
            <a:r>
              <a:rPr lang="en-US" sz="2400" dirty="0" smtClean="0"/>
              <a:t> successful </a:t>
            </a:r>
            <a:r>
              <a:rPr lang="en-US" sz="2400" dirty="0" err="1" smtClean="0"/>
              <a:t>extubation</a:t>
            </a:r>
            <a:r>
              <a:rPr lang="en-US" sz="2400" dirty="0" smtClean="0"/>
              <a:t> </a:t>
            </a:r>
            <a:r>
              <a:rPr lang="en-US" sz="2400" dirty="0"/>
              <a:t>is poor</a:t>
            </a:r>
            <a:r>
              <a:rPr lang="en-US" sz="24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66"/>
                </a:solidFill>
              </a:rPr>
              <a:t>Superior laryngeal nerve </a:t>
            </a:r>
            <a:r>
              <a:rPr lang="en-US" sz="2400" dirty="0" smtClean="0">
                <a:solidFill>
                  <a:srgbClr val="FF0066"/>
                </a:solidFill>
              </a:rPr>
              <a:t>injury</a:t>
            </a:r>
            <a:r>
              <a:rPr lang="en-US" sz="2400" dirty="0" smtClean="0"/>
              <a:t>: loss </a:t>
            </a:r>
            <a:r>
              <a:rPr lang="en-US" sz="2400" dirty="0"/>
              <a:t>of projection of the </a:t>
            </a:r>
            <a:r>
              <a:rPr lang="en-US" sz="2400" dirty="0" smtClean="0"/>
              <a:t>voice. Management is </a:t>
            </a:r>
            <a:r>
              <a:rPr lang="en-US" sz="2400" dirty="0"/>
              <a:t>limited to clinical observation</a:t>
            </a:r>
            <a:r>
              <a:rPr lang="en-US" sz="24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08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857" y="0"/>
            <a:ext cx="8911687" cy="10560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Organ System </a:t>
            </a:r>
            <a:r>
              <a:rPr lang="en-US" b="1" dirty="0" smtClean="0"/>
              <a:t>Complications</a:t>
            </a:r>
            <a:br>
              <a:rPr lang="en-US" b="1" dirty="0" smtClean="0"/>
            </a:br>
            <a:r>
              <a:rPr lang="en-US" sz="2800" b="1" dirty="0"/>
              <a:t>Respiratory </a:t>
            </a:r>
            <a:r>
              <a:rPr lang="en-US" sz="2800" b="1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63" y="953037"/>
            <a:ext cx="11874320" cy="59049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0066"/>
                </a:solidFill>
              </a:rPr>
              <a:t>Pulmonary </a:t>
            </a:r>
            <a:r>
              <a:rPr lang="en-US" sz="2200" dirty="0" smtClean="0">
                <a:solidFill>
                  <a:srgbClr val="FF0066"/>
                </a:solidFill>
              </a:rPr>
              <a:t>atelectasis</a:t>
            </a:r>
            <a:r>
              <a:rPr lang="en-US" sz="2200" dirty="0" smtClean="0"/>
              <a:t>: can </a:t>
            </a:r>
            <a:r>
              <a:rPr lang="en-US" sz="2200" dirty="0"/>
              <a:t>predispose to </a:t>
            </a:r>
            <a:r>
              <a:rPr lang="en-US" sz="2200" dirty="0" smtClean="0"/>
              <a:t>pneumonia: prevention: </a:t>
            </a:r>
            <a:r>
              <a:rPr lang="en-US" sz="2200" dirty="0"/>
              <a:t>sitting the </a:t>
            </a:r>
            <a:r>
              <a:rPr lang="en-US" sz="2200" dirty="0" smtClean="0"/>
              <a:t>patient as </a:t>
            </a:r>
            <a:r>
              <a:rPr lang="en-US" sz="2200" dirty="0"/>
              <a:t>much as possible, early ambulation, and </a:t>
            </a:r>
            <a:r>
              <a:rPr lang="en-US" sz="2200" dirty="0" smtClean="0"/>
              <a:t>adequate pain control</a:t>
            </a:r>
            <a:r>
              <a:rPr lang="en-US" sz="2200" dirty="0"/>
              <a:t>. An increase in FRC by 700 mL or more can be </a:t>
            </a:r>
            <a:r>
              <a:rPr lang="en-US" sz="2200" dirty="0" smtClean="0"/>
              <a:t>accomplished by </a:t>
            </a:r>
            <a:r>
              <a:rPr lang="en-US" sz="2200" dirty="0"/>
              <a:t>sitting patients up to greater than 45°. For </a:t>
            </a:r>
            <a:r>
              <a:rPr lang="en-US" sz="2200" dirty="0" smtClean="0"/>
              <a:t>mechanically ventilated </a:t>
            </a:r>
            <a:r>
              <a:rPr lang="en-US" sz="2200" dirty="0"/>
              <a:t>patients, simply placing the head of the bed </a:t>
            </a:r>
            <a:r>
              <a:rPr lang="en-US" sz="2200" dirty="0" smtClean="0"/>
              <a:t>at 30 </a:t>
            </a:r>
            <a:r>
              <a:rPr lang="en-US" sz="2200" dirty="0"/>
              <a:t>to 45° elevation and delivering adequate tidal </a:t>
            </a:r>
            <a:r>
              <a:rPr lang="en-US" sz="2200" dirty="0" smtClean="0"/>
              <a:t>volumes (</a:t>
            </a:r>
            <a:r>
              <a:rPr lang="en-US" sz="2200" dirty="0"/>
              <a:t>8–10 </a:t>
            </a:r>
            <a:r>
              <a:rPr lang="en-US" sz="2200" dirty="0" smtClean="0"/>
              <a:t>mL/kg).</a:t>
            </a:r>
          </a:p>
          <a:p>
            <a:r>
              <a:rPr lang="en-US" sz="2200" dirty="0" smtClean="0">
                <a:solidFill>
                  <a:srgbClr val="FF0066"/>
                </a:solidFill>
              </a:rPr>
              <a:t>bronchial </a:t>
            </a:r>
            <a:r>
              <a:rPr lang="en-US" sz="2200" dirty="0">
                <a:solidFill>
                  <a:srgbClr val="FF0066"/>
                </a:solidFill>
              </a:rPr>
              <a:t>plugging and lobar </a:t>
            </a:r>
            <a:r>
              <a:rPr lang="en-US" sz="2200" dirty="0" smtClean="0">
                <a:solidFill>
                  <a:srgbClr val="FF0066"/>
                </a:solidFill>
              </a:rPr>
              <a:t>collapse</a:t>
            </a:r>
            <a:r>
              <a:rPr lang="en-US" sz="2200" dirty="0" smtClean="0"/>
              <a:t>: </a:t>
            </a:r>
            <a:r>
              <a:rPr lang="en-US" sz="2200" dirty="0"/>
              <a:t>inadequate pulmonary </a:t>
            </a:r>
            <a:r>
              <a:rPr lang="en-US" sz="2200" dirty="0" smtClean="0"/>
              <a:t>toilet, </a:t>
            </a:r>
            <a:r>
              <a:rPr lang="en-US" sz="2200" dirty="0"/>
              <a:t>copious and tenacious </a:t>
            </a:r>
            <a:r>
              <a:rPr lang="en-US" sz="2200" dirty="0" smtClean="0"/>
              <a:t>secretions: diagnosis: CXR </a:t>
            </a:r>
            <a:r>
              <a:rPr lang="en-US" sz="2200" dirty="0"/>
              <a:t>and clinical suspicion with </a:t>
            </a:r>
            <a:r>
              <a:rPr lang="en-US" sz="2200" dirty="0" smtClean="0"/>
              <a:t>acute pulmonary decompensation </a:t>
            </a:r>
            <a:r>
              <a:rPr lang="en-US" sz="2200" dirty="0"/>
              <a:t>with increased work of breathing </a:t>
            </a:r>
            <a:r>
              <a:rPr lang="en-US" sz="2200" dirty="0" smtClean="0"/>
              <a:t>and hypoxemia</a:t>
            </a:r>
            <a:r>
              <a:rPr lang="en-US" sz="2200" dirty="0"/>
              <a:t>. </a:t>
            </a:r>
            <a:r>
              <a:rPr lang="en-US" sz="2200" dirty="0" err="1"/>
              <a:t>Fiberoptic</a:t>
            </a:r>
            <a:r>
              <a:rPr lang="en-US" sz="2200" dirty="0"/>
              <a:t> bronchoscopy </a:t>
            </a:r>
            <a:r>
              <a:rPr lang="en-US" sz="2200" dirty="0" smtClean="0"/>
              <a:t>to clear mucous </a:t>
            </a:r>
            <a:r>
              <a:rPr lang="en-US" sz="2200" dirty="0"/>
              <a:t>plugs and secretions</a:t>
            </a:r>
            <a:r>
              <a:rPr lang="en-US" sz="2200" dirty="0" smtClean="0"/>
              <a:t>.</a:t>
            </a:r>
          </a:p>
          <a:p>
            <a:r>
              <a:rPr lang="en-US" sz="2200" dirty="0">
                <a:solidFill>
                  <a:srgbClr val="FF0066"/>
                </a:solidFill>
              </a:rPr>
              <a:t>Aspiration</a:t>
            </a:r>
            <a:r>
              <a:rPr lang="en-US" sz="2200" dirty="0"/>
              <a:t> complications include </a:t>
            </a:r>
            <a:r>
              <a:rPr lang="en-US" sz="2200" dirty="0">
                <a:solidFill>
                  <a:srgbClr val="FF0066"/>
                </a:solidFill>
              </a:rPr>
              <a:t>pneumonitis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FF0066"/>
                </a:solidFill>
              </a:rPr>
              <a:t>pneumonia</a:t>
            </a:r>
            <a:r>
              <a:rPr lang="en-US" sz="2200" dirty="0" smtClean="0"/>
              <a:t>. </a:t>
            </a:r>
            <a:endParaRPr lang="en-US" sz="2200" dirty="0"/>
          </a:p>
          <a:p>
            <a:r>
              <a:rPr lang="en-US" sz="2200" dirty="0"/>
              <a:t>The treatment of pneumonitis is similar to </a:t>
            </a:r>
            <a:r>
              <a:rPr lang="en-US" sz="2200" dirty="0" smtClean="0"/>
              <a:t>ARDS: </a:t>
            </a:r>
            <a:r>
              <a:rPr lang="en-US" sz="2200" dirty="0"/>
              <a:t>oxygenation with general supportive care. </a:t>
            </a:r>
            <a:r>
              <a:rPr lang="en-US" sz="2200" dirty="0" smtClean="0"/>
              <a:t>Antibiotics are </a:t>
            </a:r>
            <a:r>
              <a:rPr lang="en-US" sz="2200" dirty="0"/>
              <a:t>not indicated. </a:t>
            </a:r>
            <a:endParaRPr lang="en-US" sz="2200" dirty="0" smtClean="0"/>
          </a:p>
          <a:p>
            <a:r>
              <a:rPr lang="en-US" sz="2200" dirty="0" smtClean="0"/>
              <a:t>Hospitalized </a:t>
            </a:r>
            <a:r>
              <a:rPr lang="en-US" sz="2200" dirty="0"/>
              <a:t>patients who develop </a:t>
            </a:r>
            <a:r>
              <a:rPr lang="en-US" sz="2200" dirty="0" smtClean="0"/>
              <a:t>aspiration pneumonitis: </a:t>
            </a:r>
            <a:r>
              <a:rPr lang="en-US" sz="2200" dirty="0"/>
              <a:t>mortality rate </a:t>
            </a:r>
            <a:r>
              <a:rPr lang="en-US" sz="2200" dirty="0" smtClean="0"/>
              <a:t>70</a:t>
            </a:r>
            <a:r>
              <a:rPr lang="en-US" sz="2200" dirty="0"/>
              <a:t>% to 80%. Early</a:t>
            </a:r>
            <a:r>
              <a:rPr lang="en-US" sz="2200" dirty="0" smtClean="0"/>
              <a:t>, aggressive</a:t>
            </a:r>
            <a:r>
              <a:rPr lang="en-US" sz="2200" dirty="0"/>
              <a:t>, and repeated bronchoscopy for suctioning of </a:t>
            </a:r>
            <a:r>
              <a:rPr lang="en-US" sz="2200" dirty="0" smtClean="0"/>
              <a:t>aspirated material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88823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6∑  theory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738" y="1661375"/>
            <a:ext cx="9881874" cy="424984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 2" panose="05020102010507070707" pitchFamily="18" charset="2"/>
              <a:buChar char=""/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Medicine is considered a high-risk system with a high error 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rate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3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 2" panose="05020102010507070707" pitchFamily="18" charset="2"/>
              <a:buChar char=""/>
            </a:pPr>
            <a:r>
              <a:rPr lang="en-US" sz="3600" dirty="0">
                <a:solidFill>
                  <a:srgbClr val="C00000"/>
                </a:solidFill>
              </a:rPr>
              <a:t>one of the highest risk systems </a:t>
            </a:r>
            <a:r>
              <a:rPr lang="en-US" sz="3600" dirty="0" smtClean="0">
                <a:solidFill>
                  <a:srgbClr val="C00000"/>
                </a:solidFill>
              </a:rPr>
              <a:t>in existence </a:t>
            </a:r>
            <a:r>
              <a:rPr lang="en-US" sz="3600" dirty="0">
                <a:solidFill>
                  <a:srgbClr val="C00000"/>
                </a:solidFill>
              </a:rPr>
              <a:t>today, the U.S. Navy’s nuclear submarine program</a:t>
            </a:r>
            <a:r>
              <a:rPr lang="en-US" sz="3600" dirty="0" smtClean="0">
                <a:solidFill>
                  <a:srgbClr val="C00000"/>
                </a:solidFill>
              </a:rPr>
              <a:t>, has </a:t>
            </a:r>
            <a:r>
              <a:rPr lang="en-US" sz="3600" dirty="0">
                <a:solidFill>
                  <a:srgbClr val="C00000"/>
                </a:solidFill>
              </a:rPr>
              <a:t>an unmatched safety record</a:t>
            </a:r>
            <a:r>
              <a:rPr lang="en-US" sz="3600" dirty="0" smtClean="0">
                <a:solidFill>
                  <a:srgbClr val="C00000"/>
                </a:solidFill>
              </a:rPr>
              <a:t>.</a:t>
            </a:r>
          </a:p>
          <a:p>
            <a:pPr>
              <a:buClr>
                <a:srgbClr val="FF0000"/>
              </a:buClr>
              <a:buFont typeface="Wingdings 2" panose="05020102010507070707" pitchFamily="18" charset="2"/>
              <a:buChar char=""/>
            </a:pPr>
            <a:r>
              <a:rPr lang="en-US" sz="3600" b="1" dirty="0">
                <a:solidFill>
                  <a:srgbClr val="009900"/>
                </a:solidFill>
              </a:rPr>
              <a:t>High Reliability Organizations</a:t>
            </a:r>
            <a:endParaRPr lang="en-US" sz="3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2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487" y="1326524"/>
            <a:ext cx="11694017" cy="542200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FFFF00"/>
                </a:solidFill>
              </a:rPr>
              <a:t>Pneumonia</a:t>
            </a:r>
            <a:r>
              <a:rPr lang="en-US" sz="2200" dirty="0" smtClean="0">
                <a:solidFill>
                  <a:srgbClr val="FFC000"/>
                </a:solidFill>
              </a:rPr>
              <a:t>: </a:t>
            </a:r>
            <a:r>
              <a:rPr lang="en-US" sz="2200" dirty="0">
                <a:solidFill>
                  <a:srgbClr val="FFC000"/>
                </a:solidFill>
              </a:rPr>
              <a:t>second most common nosocomial </a:t>
            </a:r>
            <a:r>
              <a:rPr lang="en-US" sz="2200" dirty="0" smtClean="0">
                <a:solidFill>
                  <a:srgbClr val="FFC000"/>
                </a:solidFill>
              </a:rPr>
              <a:t>infection and the </a:t>
            </a:r>
            <a:r>
              <a:rPr lang="en-US" sz="2200" dirty="0">
                <a:solidFill>
                  <a:srgbClr val="FFC000"/>
                </a:solidFill>
              </a:rPr>
              <a:t>most common infection in ventilated patients.</a:t>
            </a:r>
          </a:p>
          <a:p>
            <a:pPr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FFFF00"/>
                </a:solidFill>
              </a:rPr>
              <a:t>VAP</a:t>
            </a:r>
            <a:r>
              <a:rPr lang="en-US" sz="2200" dirty="0" smtClean="0">
                <a:solidFill>
                  <a:srgbClr val="FFC000"/>
                </a:solidFill>
              </a:rPr>
              <a:t> </a:t>
            </a:r>
            <a:r>
              <a:rPr lang="en-US" sz="2200" dirty="0">
                <a:solidFill>
                  <a:srgbClr val="FFC000"/>
                </a:solidFill>
              </a:rPr>
              <a:t>occurs in 15% to 40</a:t>
            </a:r>
            <a:r>
              <a:rPr lang="en-US" sz="2200" dirty="0" smtClean="0">
                <a:solidFill>
                  <a:srgbClr val="FFC000"/>
                </a:solidFill>
              </a:rPr>
              <a:t>% of </a:t>
            </a:r>
            <a:r>
              <a:rPr lang="en-US" sz="2200" dirty="0">
                <a:solidFill>
                  <a:srgbClr val="FFC000"/>
                </a:solidFill>
              </a:rPr>
              <a:t>ventilated ICU patients, with a probability rate of 5% </a:t>
            </a:r>
            <a:r>
              <a:rPr lang="en-US" sz="2200" dirty="0" smtClean="0">
                <a:solidFill>
                  <a:srgbClr val="FFC000"/>
                </a:solidFill>
              </a:rPr>
              <a:t>per day</a:t>
            </a:r>
            <a:r>
              <a:rPr lang="en-US" sz="2200" dirty="0">
                <a:solidFill>
                  <a:srgbClr val="FFC000"/>
                </a:solidFill>
              </a:rPr>
              <a:t>, up to 70% at 30 days. The 30-day mortality rate of </a:t>
            </a:r>
            <a:r>
              <a:rPr lang="en-US" sz="2200" dirty="0" smtClean="0">
                <a:solidFill>
                  <a:srgbClr val="FFC000"/>
                </a:solidFill>
              </a:rPr>
              <a:t>nosocomial pneumonia </a:t>
            </a:r>
            <a:r>
              <a:rPr lang="en-US" sz="2200" dirty="0">
                <a:solidFill>
                  <a:srgbClr val="FFC000"/>
                </a:solidFill>
              </a:rPr>
              <a:t>can be as high as 40% and depends on </a:t>
            </a:r>
            <a:r>
              <a:rPr lang="en-US" sz="2200" dirty="0" smtClean="0">
                <a:solidFill>
                  <a:srgbClr val="FFC000"/>
                </a:solidFill>
              </a:rPr>
              <a:t>the </a:t>
            </a:r>
            <a:r>
              <a:rPr lang="en-US" sz="2200" dirty="0">
                <a:solidFill>
                  <a:srgbClr val="FFC000"/>
                </a:solidFill>
              </a:rPr>
              <a:t>microorganisms involved and the timeliness of initiating </a:t>
            </a:r>
            <a:r>
              <a:rPr lang="en-US" sz="2200" dirty="0" smtClean="0">
                <a:solidFill>
                  <a:srgbClr val="FFC000"/>
                </a:solidFill>
              </a:rPr>
              <a:t>appropriate antimicrobials</a:t>
            </a:r>
          </a:p>
          <a:p>
            <a:pPr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rgbClr val="FFC000"/>
                </a:solidFill>
              </a:rPr>
              <a:t>Begin </a:t>
            </a:r>
            <a:r>
              <a:rPr lang="en-US" sz="2200" dirty="0">
                <a:solidFill>
                  <a:srgbClr val="FFC000"/>
                </a:solidFill>
              </a:rPr>
              <a:t>treatment with </a:t>
            </a:r>
            <a:r>
              <a:rPr lang="en-US" sz="2200" b="1" dirty="0">
                <a:solidFill>
                  <a:srgbClr val="FFFF00"/>
                </a:solidFill>
              </a:rPr>
              <a:t>broad-spectrum </a:t>
            </a:r>
            <a:r>
              <a:rPr lang="en-US" sz="2200" b="1" dirty="0" smtClean="0">
                <a:solidFill>
                  <a:srgbClr val="FFFF00"/>
                </a:solidFill>
              </a:rPr>
              <a:t>antibiotics </a:t>
            </a:r>
            <a:r>
              <a:rPr lang="en-US" sz="2200" dirty="0" smtClean="0">
                <a:solidFill>
                  <a:srgbClr val="FFC000"/>
                </a:solidFill>
              </a:rPr>
              <a:t>. </a:t>
            </a:r>
            <a:r>
              <a:rPr lang="en-US" sz="2200" dirty="0">
                <a:solidFill>
                  <a:srgbClr val="FFC000"/>
                </a:solidFill>
              </a:rPr>
              <a:t>The spectrum of antibiotic coverage </a:t>
            </a:r>
            <a:r>
              <a:rPr lang="en-US" sz="2200" dirty="0" smtClean="0">
                <a:solidFill>
                  <a:srgbClr val="FFC000"/>
                </a:solidFill>
              </a:rPr>
              <a:t>should be </a:t>
            </a:r>
            <a:r>
              <a:rPr lang="en-US" sz="2200" dirty="0">
                <a:solidFill>
                  <a:srgbClr val="FFC000"/>
                </a:solidFill>
              </a:rPr>
              <a:t>narrowed as soon as the culture sensitivities are determined.</a:t>
            </a:r>
          </a:p>
          <a:p>
            <a:pPr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rgbClr val="FFFF00"/>
                </a:solidFill>
              </a:rPr>
              <a:t>Double-coverage antibiotic </a:t>
            </a:r>
            <a:r>
              <a:rPr lang="en-US" sz="2200" dirty="0">
                <a:solidFill>
                  <a:srgbClr val="FFC000"/>
                </a:solidFill>
              </a:rPr>
              <a:t>strategy for the two pathogens</a:t>
            </a:r>
            <a:r>
              <a:rPr lang="en-US" sz="2200" dirty="0" smtClean="0">
                <a:solidFill>
                  <a:srgbClr val="FFC000"/>
                </a:solidFill>
              </a:rPr>
              <a:t>, </a:t>
            </a:r>
            <a:r>
              <a:rPr lang="en-US" sz="2200" i="1" dirty="0" smtClean="0">
                <a:solidFill>
                  <a:srgbClr val="FF0066"/>
                </a:solidFill>
              </a:rPr>
              <a:t>Pseudomonas </a:t>
            </a:r>
            <a:r>
              <a:rPr lang="en-US" sz="2200" dirty="0">
                <a:solidFill>
                  <a:srgbClr val="FF0066"/>
                </a:solidFill>
              </a:rPr>
              <a:t>and </a:t>
            </a:r>
            <a:r>
              <a:rPr lang="en-US" sz="2200" i="1" dirty="0" err="1">
                <a:solidFill>
                  <a:srgbClr val="FF0066"/>
                </a:solidFill>
              </a:rPr>
              <a:t>Acinetobacter</a:t>
            </a:r>
            <a:r>
              <a:rPr lang="en-US" sz="2200" i="1" dirty="0">
                <a:solidFill>
                  <a:srgbClr val="FF0066"/>
                </a:solidFill>
              </a:rPr>
              <a:t> </a:t>
            </a:r>
            <a:r>
              <a:rPr lang="en-US" sz="2200" dirty="0">
                <a:solidFill>
                  <a:srgbClr val="FF0066"/>
                </a:solidFill>
              </a:rPr>
              <a:t>spp</a:t>
            </a:r>
            <a:r>
              <a:rPr lang="en-US" sz="2200" dirty="0" smtClean="0">
                <a:solidFill>
                  <a:srgbClr val="FF0066"/>
                </a:solidFill>
              </a:rPr>
              <a:t>.</a:t>
            </a:r>
          </a:p>
          <a:p>
            <a:pPr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rgbClr val="FFC000"/>
                </a:solidFill>
              </a:rPr>
              <a:t>One </a:t>
            </a:r>
            <a:r>
              <a:rPr lang="en-US" sz="2200" dirty="0">
                <a:solidFill>
                  <a:srgbClr val="FFC000"/>
                </a:solidFill>
              </a:rPr>
              <a:t>of the most helpful tools in treating pneumonia </a:t>
            </a:r>
            <a:r>
              <a:rPr lang="en-US" sz="2200" dirty="0" smtClean="0">
                <a:solidFill>
                  <a:srgbClr val="FFC000"/>
                </a:solidFill>
              </a:rPr>
              <a:t>and other </a:t>
            </a:r>
            <a:r>
              <a:rPr lang="en-US" sz="2200" dirty="0">
                <a:solidFill>
                  <a:srgbClr val="FFC000"/>
                </a:solidFill>
              </a:rPr>
              <a:t>infections is the tracking of a medical center’s </a:t>
            </a:r>
            <a:r>
              <a:rPr lang="en-US" sz="2200" dirty="0" err="1" smtClean="0">
                <a:solidFill>
                  <a:srgbClr val="FFC000"/>
                </a:solidFill>
              </a:rPr>
              <a:t>antibiogram</a:t>
            </a:r>
            <a:r>
              <a:rPr lang="en-US" sz="2200" dirty="0" smtClean="0">
                <a:solidFill>
                  <a:srgbClr val="FFC000"/>
                </a:solidFill>
              </a:rPr>
              <a:t> every </a:t>
            </a:r>
            <a:r>
              <a:rPr lang="en-US" sz="2200" dirty="0">
                <a:solidFill>
                  <a:srgbClr val="FFC000"/>
                </a:solidFill>
              </a:rPr>
              <a:t>6 to 12 months</a:t>
            </a:r>
            <a:r>
              <a:rPr lang="en-US" sz="2200" dirty="0" smtClean="0">
                <a:solidFill>
                  <a:srgbClr val="FFC000"/>
                </a:solidFill>
              </a:rPr>
              <a:t>.</a:t>
            </a:r>
          </a:p>
          <a:p>
            <a:pPr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2200" dirty="0">
              <a:solidFill>
                <a:srgbClr val="FFC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59352" y="147592"/>
            <a:ext cx="8911687" cy="1178932"/>
          </a:xfrm>
        </p:spPr>
        <p:txBody>
          <a:bodyPr/>
          <a:lstStyle/>
          <a:p>
            <a:r>
              <a:rPr lang="en-US" b="1" dirty="0"/>
              <a:t>Organ System </a:t>
            </a:r>
            <a:r>
              <a:rPr lang="en-US" b="1" dirty="0" smtClean="0"/>
              <a:t>Complications</a:t>
            </a:r>
            <a:br>
              <a:rPr lang="en-US" b="1" dirty="0" smtClean="0"/>
            </a:br>
            <a:r>
              <a:rPr lang="en-US" sz="2800" b="1" dirty="0"/>
              <a:t>Respiratory </a:t>
            </a:r>
            <a:r>
              <a:rPr lang="en-US" sz="2800" b="1" dirty="0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49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859" y="199107"/>
            <a:ext cx="9572781" cy="10630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Organ System Complications</a:t>
            </a:r>
            <a:br>
              <a:rPr lang="en-US" b="1" dirty="0"/>
            </a:br>
            <a:r>
              <a:rPr lang="en-US" sz="2800" b="1" dirty="0"/>
              <a:t>Respiratory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68" y="1262129"/>
            <a:ext cx="12050332" cy="5595871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Inclusion criteria for 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ARDS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Acute onset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Predisposing condition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Pao2:Fio2 &lt;200 (regardless of positive </a:t>
            </a:r>
            <a:r>
              <a:rPr lang="en-US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end-expiratory pressure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Bilateral infiltrates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Pulmonary artery occlusion pressure &lt;18 mmHg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 clinical evidence of right heart failure</a:t>
            </a:r>
            <a:endParaRPr lang="en-US" sz="16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ARDS: 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partial pressure of oxygen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 arterial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blood (Pao2)/fraction of inspired oxygen (Fio2)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ratios: mild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(300–201 mmHg), moderate (200–101 mmHg), and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severe (&lt;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100 mmHg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).</a:t>
            </a:r>
          </a:p>
          <a:p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Management;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tidal volumes of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only 5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to 7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mL/kg, PEEP, </a:t>
            </a:r>
          </a:p>
          <a:p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As gas exchange improves with resolving ARDS, the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initial step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 decreasing </a:t>
            </a:r>
            <a:r>
              <a:rPr lang="en-US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ventilatory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support should be to decrease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levels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of supplemental oxygen first, and then to slowly </a:t>
            </a:r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bring the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PEEP levels back down to minimal levels.</a:t>
            </a:r>
            <a:endParaRPr lang="en-US" sz="2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17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736" y="0"/>
            <a:ext cx="8911687" cy="1056068"/>
          </a:xfrm>
        </p:spPr>
        <p:txBody>
          <a:bodyPr/>
          <a:lstStyle/>
          <a:p>
            <a:r>
              <a:rPr lang="en-US" b="1" dirty="0"/>
              <a:t>Organ System </a:t>
            </a:r>
            <a:r>
              <a:rPr lang="en-US" b="1" dirty="0" smtClean="0"/>
              <a:t>Complications</a:t>
            </a:r>
            <a:br>
              <a:rPr lang="en-US" b="1" dirty="0" smtClean="0"/>
            </a:br>
            <a:r>
              <a:rPr lang="en-US" sz="2400" b="1" dirty="0"/>
              <a:t>Cardiac </a:t>
            </a:r>
            <a:r>
              <a:rPr lang="en-US" sz="2400" b="1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6068"/>
            <a:ext cx="12192000" cy="5917842"/>
          </a:xfrm>
          <a:gradFill flip="none" rotWithShape="1">
            <a:gsLst>
              <a:gs pos="0">
                <a:srgbClr val="70FCCD">
                  <a:tint val="66000"/>
                  <a:satMod val="160000"/>
                </a:srgbClr>
              </a:gs>
              <a:gs pos="50000">
                <a:srgbClr val="70FCCD">
                  <a:tint val="44500"/>
                  <a:satMod val="160000"/>
                </a:srgbClr>
              </a:gs>
              <a:gs pos="100000">
                <a:srgbClr val="70FCCD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>
            <a:normAutofit/>
          </a:bodyPr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m"/>
            </a:pPr>
            <a:r>
              <a:rPr lang="en-US" sz="2400" b="1" dirty="0" smtClean="0">
                <a:solidFill>
                  <a:srgbClr val="C4129E"/>
                </a:solidFill>
              </a:rPr>
              <a:t>Arrhythmias: </a:t>
            </a:r>
            <a:r>
              <a:rPr lang="en-US" sz="2400" dirty="0" smtClean="0"/>
              <a:t>AF </a:t>
            </a:r>
            <a:r>
              <a:rPr lang="en-US" sz="2400" dirty="0"/>
              <a:t>is the most common </a:t>
            </a:r>
            <a:r>
              <a:rPr lang="en-US" sz="2400" dirty="0" smtClean="0"/>
              <a:t>arrhythmia occurs postoperative </a:t>
            </a:r>
            <a:r>
              <a:rPr lang="en-US" sz="2400" dirty="0"/>
              <a:t>days 3 to 5 in high-risk </a:t>
            </a:r>
            <a:r>
              <a:rPr lang="en-US" sz="2400" dirty="0" smtClean="0"/>
              <a:t>patients, when interstitial fluid mobilize  </a:t>
            </a:r>
            <a:r>
              <a:rPr lang="en-US" sz="2400" dirty="0"/>
              <a:t>into the vascular fluid space</a:t>
            </a:r>
            <a:r>
              <a:rPr lang="en-US" sz="2400" dirty="0" smtClean="0"/>
              <a:t>.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m"/>
            </a:pPr>
            <a:r>
              <a:rPr lang="en-US" sz="2400" dirty="0" smtClean="0"/>
              <a:t>The </a:t>
            </a:r>
            <a:r>
              <a:rPr lang="en-US" sz="2400" dirty="0"/>
              <a:t>first-line </a:t>
            </a:r>
            <a:r>
              <a:rPr lang="en-US" sz="2400" dirty="0" smtClean="0"/>
              <a:t>treatment: </a:t>
            </a:r>
            <a:r>
              <a:rPr lang="sv-SE" sz="2400" dirty="0" smtClean="0"/>
              <a:t>β-blockade </a:t>
            </a:r>
            <a:r>
              <a:rPr lang="sv-SE" sz="2400" dirty="0"/>
              <a:t>and/or calcium channel blockade. </a:t>
            </a:r>
            <a:endParaRPr lang="sv-SE" sz="2400" dirty="0" smtClean="0"/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m"/>
            </a:pPr>
            <a:r>
              <a:rPr lang="sv-SE" sz="2400" dirty="0" smtClean="0"/>
              <a:t>β-Blockade: risk of </a:t>
            </a:r>
            <a:r>
              <a:rPr lang="en-US" sz="2400" dirty="0" smtClean="0"/>
              <a:t>hypotension and withdrawal rebound hypertension. 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m"/>
            </a:pPr>
            <a:r>
              <a:rPr lang="en-US" sz="2400" dirty="0" smtClean="0"/>
              <a:t>Calcium channel blockers: if </a:t>
            </a:r>
            <a:r>
              <a:rPr lang="en-US" sz="2400" dirty="0"/>
              <a:t>β-blockers are not </a:t>
            </a:r>
            <a:r>
              <a:rPr lang="en-US" sz="2400" dirty="0" smtClean="0"/>
              <a:t>tolerated. Caution in </a:t>
            </a:r>
            <a:r>
              <a:rPr lang="en-US" sz="2400" dirty="0"/>
              <a:t>those </a:t>
            </a:r>
            <a:r>
              <a:rPr lang="en-US" sz="2400" dirty="0" smtClean="0"/>
              <a:t>with a </a:t>
            </a:r>
            <a:r>
              <a:rPr lang="en-US" sz="2400" dirty="0"/>
              <a:t>history of </a:t>
            </a:r>
            <a:r>
              <a:rPr lang="en-US" sz="2400" dirty="0" smtClean="0"/>
              <a:t>CHF. 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m"/>
            </a:pPr>
            <a:r>
              <a:rPr lang="en-US" sz="2400" dirty="0" smtClean="0"/>
              <a:t>Digoxin: limitations </a:t>
            </a:r>
            <a:r>
              <a:rPr lang="en-US" sz="2400" dirty="0"/>
              <a:t>due to the need for </a:t>
            </a:r>
            <a:r>
              <a:rPr lang="en-US" sz="2400" dirty="0" smtClean="0"/>
              <a:t>optimal dosing </a:t>
            </a:r>
            <a:r>
              <a:rPr lang="en-US" sz="2400" dirty="0"/>
              <a:t>levels. </a:t>
            </a:r>
            <a:endParaRPr lang="en-US" sz="2400" dirty="0" smtClean="0"/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m"/>
            </a:pPr>
            <a:r>
              <a:rPr lang="en-US" sz="2400" dirty="0" smtClean="0"/>
              <a:t>Cardioversion </a:t>
            </a:r>
            <a:r>
              <a:rPr lang="en-US" sz="2400" dirty="0"/>
              <a:t>may be required if </a:t>
            </a:r>
            <a:r>
              <a:rPr lang="en-US" sz="2400" dirty="0" smtClean="0"/>
              <a:t>patients become </a:t>
            </a:r>
            <a:r>
              <a:rPr lang="en-US" sz="2400" dirty="0"/>
              <a:t>hemodynamically unstable and the rhythm cannot </a:t>
            </a:r>
            <a:r>
              <a:rPr lang="en-US" sz="2400" dirty="0" smtClean="0"/>
              <a:t>be controlled.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m"/>
            </a:pPr>
            <a:r>
              <a:rPr lang="en-US" sz="2400" b="1" dirty="0">
                <a:solidFill>
                  <a:srgbClr val="C4129E"/>
                </a:solidFill>
              </a:rPr>
              <a:t>Ventricular </a:t>
            </a:r>
            <a:r>
              <a:rPr lang="en-US" sz="2400" b="1" dirty="0" smtClean="0">
                <a:solidFill>
                  <a:srgbClr val="C4129E"/>
                </a:solidFill>
              </a:rPr>
              <a:t>arrhythmias: </a:t>
            </a:r>
            <a:r>
              <a:rPr lang="en-US" sz="2400" dirty="0"/>
              <a:t>best controlled with β-blockade, </a:t>
            </a:r>
            <a:r>
              <a:rPr lang="en-US" sz="2400" dirty="0" smtClean="0"/>
              <a:t>other </a:t>
            </a:r>
            <a:r>
              <a:rPr lang="en-US" sz="2400" dirty="0" err="1"/>
              <a:t>antiarrhythmics</a:t>
            </a:r>
            <a:r>
              <a:rPr lang="en-US" sz="2400" dirty="0"/>
              <a:t> or cardioversion </a:t>
            </a:r>
            <a:r>
              <a:rPr lang="en-US" sz="2400" dirty="0" smtClean="0"/>
              <a:t>if patients </a:t>
            </a:r>
            <a:r>
              <a:rPr lang="en-US" sz="2400" dirty="0"/>
              <a:t>become hemodynamically unstable.</a:t>
            </a:r>
          </a:p>
        </p:txBody>
      </p:sp>
    </p:spTree>
    <p:extLst>
      <p:ext uri="{BB962C8B-B14F-4D97-AF65-F5344CB8AC3E}">
        <p14:creationId xmlns:p14="http://schemas.microsoft.com/office/powerpoint/2010/main" val="305688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101" y="121834"/>
            <a:ext cx="9212173" cy="1037265"/>
          </a:xfrm>
        </p:spPr>
        <p:txBody>
          <a:bodyPr/>
          <a:lstStyle/>
          <a:p>
            <a:r>
              <a:rPr lang="en-US" b="1" dirty="0"/>
              <a:t>Organ System Complications</a:t>
            </a:r>
            <a:br>
              <a:rPr lang="en-US" b="1" dirty="0"/>
            </a:br>
            <a:r>
              <a:rPr lang="en-US" sz="2400" b="1" dirty="0"/>
              <a:t>Cardiac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1287887"/>
            <a:ext cx="11771290" cy="5570113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"/>
            </a:pPr>
            <a:r>
              <a:rPr lang="en-US" sz="3200" b="1" dirty="0">
                <a:solidFill>
                  <a:srgbClr val="C4129E"/>
                </a:solidFill>
              </a:rPr>
              <a:t>Acute myocardial infarction </a:t>
            </a:r>
            <a:r>
              <a:rPr lang="en-US" sz="3200" dirty="0"/>
              <a:t>(AMI) can present insidiously, </a:t>
            </a:r>
            <a:r>
              <a:rPr lang="en-US" sz="3200" dirty="0" smtClean="0"/>
              <a:t>or it </a:t>
            </a:r>
            <a:r>
              <a:rPr lang="en-US" sz="3200" dirty="0"/>
              <a:t>can be more dramatic with the classic presentation of </a:t>
            </a:r>
            <a:r>
              <a:rPr lang="en-US" sz="3200" dirty="0" smtClean="0"/>
              <a:t>shortness of </a:t>
            </a:r>
            <a:r>
              <a:rPr lang="en-US" sz="3200" dirty="0"/>
              <a:t>breath, severe angina, and sudden cardiogenic shock</a:t>
            </a:r>
            <a:r>
              <a:rPr lang="en-US" sz="3200" dirty="0" smtClean="0"/>
              <a:t>.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"/>
            </a:pPr>
            <a:r>
              <a:rPr lang="en-US" sz="3200" dirty="0" smtClean="0"/>
              <a:t>Workup: ECG </a:t>
            </a:r>
            <a:r>
              <a:rPr lang="en-US" sz="3200" dirty="0"/>
              <a:t>and </a:t>
            </a:r>
            <a:r>
              <a:rPr lang="en-US" sz="3200" dirty="0" smtClean="0"/>
              <a:t>cardiac enzyme.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"/>
            </a:pPr>
            <a:r>
              <a:rPr lang="en-US" sz="3200" dirty="0" smtClean="0"/>
              <a:t>The </a:t>
            </a:r>
            <a:r>
              <a:rPr lang="en-US" sz="3200" dirty="0"/>
              <a:t>patient should be transferred to </a:t>
            </a:r>
            <a:r>
              <a:rPr lang="en-US" sz="3200" dirty="0" smtClean="0"/>
              <a:t>a monitored </a:t>
            </a:r>
            <a:r>
              <a:rPr lang="en-US" sz="3200" dirty="0"/>
              <a:t>(telemetry) floor. </a:t>
            </a:r>
            <a:endParaRPr lang="en-US" sz="32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"/>
            </a:pPr>
            <a:r>
              <a:rPr lang="en-US" sz="3200" i="1" dirty="0" smtClean="0"/>
              <a:t>M</a:t>
            </a:r>
            <a:r>
              <a:rPr lang="en-US" sz="3200" dirty="0" smtClean="0"/>
              <a:t>orphine</a:t>
            </a:r>
            <a:r>
              <a:rPr lang="en-US" sz="3200" dirty="0"/>
              <a:t>, supplemental </a:t>
            </a:r>
            <a:r>
              <a:rPr lang="en-US" sz="3200" i="1" dirty="0" smtClean="0"/>
              <a:t>o</a:t>
            </a:r>
            <a:r>
              <a:rPr lang="en-US" sz="3200" dirty="0" smtClean="0"/>
              <a:t>xygen, </a:t>
            </a:r>
            <a:r>
              <a:rPr lang="en-US" sz="3200" i="1" dirty="0" smtClean="0"/>
              <a:t>n</a:t>
            </a:r>
            <a:r>
              <a:rPr lang="en-US" sz="3200" dirty="0" smtClean="0"/>
              <a:t>itroglycerine</a:t>
            </a:r>
            <a:r>
              <a:rPr lang="en-US" sz="3200" dirty="0"/>
              <a:t>, and </a:t>
            </a:r>
            <a:r>
              <a:rPr lang="en-US" sz="3200" i="1" dirty="0"/>
              <a:t>a</a:t>
            </a:r>
            <a:r>
              <a:rPr lang="en-US" sz="3200" dirty="0"/>
              <a:t>spirin (</a:t>
            </a:r>
            <a:r>
              <a:rPr lang="en-US" sz="3200" b="1" dirty="0">
                <a:solidFill>
                  <a:srgbClr val="C4129E"/>
                </a:solidFill>
              </a:rPr>
              <a:t>MONA</a:t>
            </a:r>
            <a:r>
              <a:rPr lang="en-US" sz="3200" dirty="0"/>
              <a:t>) are the initial </a:t>
            </a:r>
            <a:r>
              <a:rPr lang="en-US" sz="3200" dirty="0" smtClean="0"/>
              <a:t>therapeutic maneuvers </a:t>
            </a:r>
            <a:r>
              <a:rPr lang="en-US" sz="3200" dirty="0"/>
              <a:t>for those being investigated for AMI</a:t>
            </a:r>
            <a:r>
              <a:rPr lang="en-US" sz="3200" dirty="0" smtClean="0"/>
              <a:t>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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8248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373" y="0"/>
            <a:ext cx="8911687" cy="1081825"/>
          </a:xfrm>
        </p:spPr>
        <p:txBody>
          <a:bodyPr/>
          <a:lstStyle/>
          <a:p>
            <a:r>
              <a:rPr lang="en-US" b="1" dirty="0"/>
              <a:t>Organ System </a:t>
            </a:r>
            <a:r>
              <a:rPr lang="en-US" b="1" dirty="0" smtClean="0"/>
              <a:t>Complications</a:t>
            </a:r>
            <a:br>
              <a:rPr lang="en-US" b="1" dirty="0" smtClean="0"/>
            </a:br>
            <a:r>
              <a:rPr lang="en-US" sz="2800" b="1" dirty="0"/>
              <a:t>Gastrointestinal </a:t>
            </a:r>
            <a:r>
              <a:rPr lang="en-US" sz="2800" b="1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10" y="1081825"/>
            <a:ext cx="12076090" cy="5776175"/>
          </a:xfrm>
          <a:solidFill>
            <a:srgbClr val="FFDDFF"/>
          </a:solidFill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C4129E"/>
                </a:solidFill>
              </a:rPr>
              <a:t>Postoperative ileus: </a:t>
            </a:r>
            <a:r>
              <a:rPr lang="en-US" sz="2000" dirty="0" smtClean="0"/>
              <a:t>restrict </a:t>
            </a:r>
            <a:r>
              <a:rPr lang="en-US" sz="2000" dirty="0"/>
              <a:t>narcotic </a:t>
            </a:r>
            <a:r>
              <a:rPr lang="en-US" sz="2000" dirty="0" smtClean="0"/>
              <a:t>use, </a:t>
            </a:r>
            <a:r>
              <a:rPr lang="en-US" sz="2000" dirty="0"/>
              <a:t>Epidural </a:t>
            </a:r>
            <a:r>
              <a:rPr lang="en-US" sz="2000" dirty="0" smtClean="0"/>
              <a:t>anesthesia, </a:t>
            </a:r>
            <a:r>
              <a:rPr lang="en-US" sz="2000" dirty="0"/>
              <a:t>limited use of </a:t>
            </a:r>
            <a:r>
              <a:rPr lang="en-US" sz="2000" dirty="0" smtClean="0"/>
              <a:t>NG tubes, early </a:t>
            </a:r>
            <a:r>
              <a:rPr lang="en-US" sz="2000" dirty="0"/>
              <a:t>postoperative </a:t>
            </a:r>
            <a:r>
              <a:rPr lang="en-US" sz="2000" dirty="0" smtClean="0"/>
              <a:t>feeding, </a:t>
            </a:r>
            <a:r>
              <a:rPr lang="en-US" sz="2000" dirty="0"/>
              <a:t>chewing </a:t>
            </a:r>
            <a:r>
              <a:rPr lang="en-US" sz="2000" dirty="0" smtClean="0"/>
              <a:t>gum?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C4129E"/>
                </a:solidFill>
              </a:rPr>
              <a:t>Pharmacologic </a:t>
            </a:r>
            <a:r>
              <a:rPr lang="en-US" sz="2000" dirty="0" smtClean="0">
                <a:solidFill>
                  <a:srgbClr val="C4129E"/>
                </a:solidFill>
              </a:rPr>
              <a:t>agents: </a:t>
            </a:r>
            <a:r>
              <a:rPr lang="en-US" sz="2000" dirty="0" smtClean="0"/>
              <a:t>Metoclopramide  </a:t>
            </a:r>
            <a:r>
              <a:rPr lang="en-US" sz="2000" dirty="0"/>
              <a:t>is limited to the stomach and duodenum</a:t>
            </a:r>
            <a:r>
              <a:rPr lang="en-US" sz="2000" dirty="0" smtClean="0"/>
              <a:t>,→ </a:t>
            </a:r>
            <a:r>
              <a:rPr lang="en-US" sz="2000" dirty="0"/>
              <a:t>gastroparesis. </a:t>
            </a:r>
            <a:endParaRPr lang="en-US" sz="2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smtClean="0"/>
              <a:t>Erythromycin: </a:t>
            </a:r>
            <a:r>
              <a:rPr lang="en-US" sz="2000" dirty="0" err="1" smtClean="0"/>
              <a:t>motilin</a:t>
            </a:r>
            <a:r>
              <a:rPr lang="en-US" sz="2000" dirty="0" smtClean="0"/>
              <a:t> agonist, works </a:t>
            </a:r>
            <a:r>
              <a:rPr lang="en-US" sz="2000" dirty="0"/>
              <a:t>throughout the stomach and bowel. </a:t>
            </a:r>
            <a:endParaRPr lang="en-US" sz="2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err="1" smtClean="0"/>
              <a:t>Alvimopan</a:t>
            </a:r>
            <a:r>
              <a:rPr lang="en-US" sz="2000" dirty="0" smtClean="0"/>
              <a:t>: mu-opioid </a:t>
            </a:r>
            <a:r>
              <a:rPr lang="en-US" sz="2000" dirty="0"/>
              <a:t>receptor antagonist, has </a:t>
            </a:r>
            <a:r>
              <a:rPr lang="en-US" sz="2000" dirty="0" smtClean="0"/>
              <a:t>shown some promise.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smtClean="0"/>
              <a:t> Neostigmine: in </a:t>
            </a:r>
            <a:r>
              <a:rPr lang="en-US" sz="2000" dirty="0"/>
              <a:t>refractory pan-ileus patients (Ogilvie’s syndrome</a:t>
            </a:r>
            <a:r>
              <a:rPr lang="en-US" sz="2000" dirty="0" smtClean="0"/>
              <a:t>) therapy </a:t>
            </a:r>
            <a:r>
              <a:rPr lang="en-US" sz="2000" dirty="0"/>
              <a:t>to be in a monitored unit</a:t>
            </a:r>
            <a:r>
              <a:rPr lang="en-US" sz="20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C4129E"/>
                </a:solidFill>
              </a:rPr>
              <a:t>Small bowel </a:t>
            </a:r>
            <a:r>
              <a:rPr lang="en-US" sz="2000" b="1" dirty="0" smtClean="0">
                <a:solidFill>
                  <a:srgbClr val="C4129E"/>
                </a:solidFill>
              </a:rPr>
              <a:t>obstruction: </a:t>
            </a:r>
            <a:r>
              <a:rPr lang="en-US" sz="2000" dirty="0" smtClean="0"/>
              <a:t>&lt;1</a:t>
            </a:r>
            <a:r>
              <a:rPr lang="en-US" sz="2000" dirty="0"/>
              <a:t>% of </a:t>
            </a:r>
            <a:r>
              <a:rPr lang="en-US" sz="2000" dirty="0" smtClean="0"/>
              <a:t>early postoperative </a:t>
            </a:r>
            <a:r>
              <a:rPr lang="en-US" sz="2000" dirty="0"/>
              <a:t>patients. </a:t>
            </a:r>
            <a:r>
              <a:rPr lang="en-US" sz="2000" dirty="0" smtClean="0"/>
              <a:t> </a:t>
            </a:r>
            <a:r>
              <a:rPr lang="en-US" sz="2000" dirty="0"/>
              <a:t>adhesions are </a:t>
            </a:r>
            <a:r>
              <a:rPr lang="en-US" sz="2000" dirty="0" smtClean="0"/>
              <a:t>usually the </a:t>
            </a:r>
            <a:r>
              <a:rPr lang="en-US" sz="2000" dirty="0"/>
              <a:t>cause. Internal and external hernias, technical errors</a:t>
            </a:r>
            <a:r>
              <a:rPr lang="en-US" sz="2000" dirty="0" smtClean="0"/>
              <a:t>, and </a:t>
            </a:r>
            <a:r>
              <a:rPr lang="en-US" sz="2000" dirty="0"/>
              <a:t>infections or abscesses are also causative</a:t>
            </a:r>
            <a:r>
              <a:rPr lang="en-US" sz="20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C4129E"/>
                </a:solidFill>
              </a:rPr>
              <a:t> Hyaluronidase</a:t>
            </a:r>
            <a:r>
              <a:rPr lang="en-US" sz="2000" dirty="0" smtClean="0"/>
              <a:t>: a </a:t>
            </a:r>
            <a:r>
              <a:rPr lang="en-US" sz="2000" dirty="0"/>
              <a:t>mucolytic enzyme that degrades connective tissue, and </a:t>
            </a:r>
            <a:r>
              <a:rPr lang="en-US" sz="2000" dirty="0" smtClean="0"/>
              <a:t>the use </a:t>
            </a:r>
            <a:r>
              <a:rPr lang="en-US" sz="2000" dirty="0"/>
              <a:t>of a methylcellulose form of hyaluronidase, </a:t>
            </a:r>
            <a:r>
              <a:rPr lang="en-US" sz="2000" dirty="0" err="1">
                <a:solidFill>
                  <a:srgbClr val="C4129E"/>
                </a:solidFill>
              </a:rPr>
              <a:t>Seprafilm</a:t>
            </a:r>
            <a:r>
              <a:rPr lang="en-US" sz="2000" dirty="0"/>
              <a:t>, </a:t>
            </a:r>
            <a:r>
              <a:rPr lang="en-US" sz="2000" dirty="0" smtClean="0"/>
              <a:t>has been </a:t>
            </a:r>
            <a:r>
              <a:rPr lang="en-US" sz="2000" dirty="0"/>
              <a:t>shown to result in a 50% decrease in adhesion formation </a:t>
            </a:r>
            <a:r>
              <a:rPr lang="en-US" sz="2000" dirty="0" smtClean="0"/>
              <a:t>in some patients.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24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737" y="0"/>
            <a:ext cx="8911687" cy="1094704"/>
          </a:xfrm>
        </p:spPr>
        <p:txBody>
          <a:bodyPr/>
          <a:lstStyle/>
          <a:p>
            <a:r>
              <a:rPr lang="en-US" b="1" dirty="0"/>
              <a:t>Organ System Complications</a:t>
            </a:r>
            <a:br>
              <a:rPr lang="en-US" b="1" dirty="0"/>
            </a:br>
            <a:r>
              <a:rPr lang="en-US" sz="2800" b="1" dirty="0"/>
              <a:t>Gastrointestinal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461" y="1378039"/>
            <a:ext cx="10934163" cy="53576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C4129E"/>
                </a:solidFill>
              </a:rPr>
              <a:t>Fistula: </a:t>
            </a:r>
            <a:r>
              <a:rPr lang="en-US" sz="2400" dirty="0" smtClean="0"/>
              <a:t>Common </a:t>
            </a:r>
            <a:r>
              <a:rPr lang="en-US" sz="2400" dirty="0"/>
              <a:t>causes </a:t>
            </a:r>
            <a:r>
              <a:rPr lang="en-US" sz="2400" dirty="0" smtClean="0"/>
              <a:t>for fistula </a:t>
            </a:r>
            <a:r>
              <a:rPr lang="en-US" sz="2400" dirty="0"/>
              <a:t>formation are summarized in the mnemonic </a:t>
            </a:r>
            <a:r>
              <a:rPr lang="en-US" sz="2400" dirty="0" smtClean="0">
                <a:solidFill>
                  <a:srgbClr val="C4129E"/>
                </a:solidFill>
              </a:rPr>
              <a:t>FRIENDS</a:t>
            </a:r>
            <a:r>
              <a:rPr lang="en-US" sz="2400" dirty="0" smtClean="0"/>
              <a:t> (</a:t>
            </a:r>
            <a:r>
              <a:rPr lang="en-US" sz="2400" i="1" dirty="0"/>
              <a:t>F</a:t>
            </a:r>
            <a:r>
              <a:rPr lang="en-US" sz="2400" dirty="0"/>
              <a:t>oreign body, </a:t>
            </a:r>
            <a:r>
              <a:rPr lang="en-US" sz="2400" i="1" dirty="0"/>
              <a:t>R</a:t>
            </a:r>
            <a:r>
              <a:rPr lang="en-US" sz="2400" dirty="0"/>
              <a:t>adiation, </a:t>
            </a:r>
            <a:r>
              <a:rPr lang="en-US" sz="2400" i="1" dirty="0"/>
              <a:t>I</a:t>
            </a:r>
            <a:r>
              <a:rPr lang="en-US" sz="2400" dirty="0"/>
              <a:t>schemia/Inflammation/Infection</a:t>
            </a:r>
            <a:r>
              <a:rPr lang="en-US" sz="2400" dirty="0" smtClean="0"/>
              <a:t>, </a:t>
            </a:r>
            <a:r>
              <a:rPr lang="en-US" sz="2400" i="1" dirty="0" smtClean="0"/>
              <a:t>E</a:t>
            </a:r>
            <a:r>
              <a:rPr lang="en-US" sz="2400" dirty="0" smtClean="0"/>
              <a:t>pithelialization </a:t>
            </a:r>
            <a:r>
              <a:rPr lang="en-US" sz="2400" dirty="0"/>
              <a:t>of a tract, </a:t>
            </a:r>
            <a:r>
              <a:rPr lang="en-US" sz="2400" i="1" dirty="0"/>
              <a:t>N</a:t>
            </a:r>
            <a:r>
              <a:rPr lang="en-US" sz="2400" dirty="0"/>
              <a:t>eoplasia, </a:t>
            </a:r>
            <a:r>
              <a:rPr lang="en-US" sz="2400" i="1" dirty="0"/>
              <a:t>D</a:t>
            </a:r>
            <a:r>
              <a:rPr lang="en-US" sz="2400" dirty="0"/>
              <a:t>istal obstruction, </a:t>
            </a:r>
            <a:r>
              <a:rPr lang="en-US" sz="2400" dirty="0" smtClean="0"/>
              <a:t>and </a:t>
            </a:r>
            <a:r>
              <a:rPr lang="en-US" sz="2400" i="1" dirty="0" smtClean="0"/>
              <a:t>S</a:t>
            </a:r>
            <a:r>
              <a:rPr lang="en-US" sz="2400" dirty="0" smtClean="0"/>
              <a:t>teroid </a:t>
            </a:r>
            <a:r>
              <a:rPr lang="en-US" sz="2400" dirty="0"/>
              <a:t>use</a:t>
            </a:r>
            <a:r>
              <a:rPr lang="en-US" sz="2400" dirty="0" smtClean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C4129E"/>
                </a:solidFill>
              </a:rPr>
              <a:t>GI </a:t>
            </a:r>
            <a:r>
              <a:rPr lang="en-US" sz="2400" b="1" dirty="0" smtClean="0">
                <a:solidFill>
                  <a:srgbClr val="C4129E"/>
                </a:solidFill>
              </a:rPr>
              <a:t>bleeding: </a:t>
            </a:r>
            <a:r>
              <a:rPr lang="en-US" sz="2400" dirty="0"/>
              <a:t>Technical </a:t>
            </a:r>
            <a:r>
              <a:rPr lang="en-US" sz="2400" dirty="0" smtClean="0"/>
              <a:t>errors, </a:t>
            </a:r>
            <a:r>
              <a:rPr lang="en-US" sz="2400" dirty="0"/>
              <a:t>The source of bleeding is in the upper GI </a:t>
            </a:r>
            <a:r>
              <a:rPr lang="en-US" sz="2400" dirty="0" smtClean="0"/>
              <a:t>(85</a:t>
            </a:r>
            <a:r>
              <a:rPr lang="en-US" sz="2400" dirty="0"/>
              <a:t>% of the time and is usually detected and treated </a:t>
            </a:r>
            <a:r>
              <a:rPr lang="en-US" sz="2400" dirty="0" err="1"/>
              <a:t>endoscopically</a:t>
            </a:r>
            <a:r>
              <a:rPr lang="en-US" sz="2400" dirty="0" smtClean="0"/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Proton pump inhibitors</a:t>
            </a:r>
            <a:r>
              <a:rPr lang="en-US" sz="2400" dirty="0"/>
              <a:t>, H2-receptor antagonists, and </a:t>
            </a:r>
            <a:r>
              <a:rPr lang="en-US" sz="2400" dirty="0" err="1"/>
              <a:t>intragastric</a:t>
            </a:r>
            <a:r>
              <a:rPr lang="en-US" sz="2400" dirty="0"/>
              <a:t> </a:t>
            </a:r>
            <a:r>
              <a:rPr lang="en-US" sz="2400" dirty="0" smtClean="0"/>
              <a:t>antacid installation </a:t>
            </a:r>
            <a:r>
              <a:rPr lang="en-US" sz="2400" dirty="0"/>
              <a:t>are all effective measures.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patients who are </a:t>
            </a:r>
            <a:r>
              <a:rPr lang="en-US" sz="2400" dirty="0"/>
              <a:t>not mechanically ventilated or who do not have a history </a:t>
            </a:r>
            <a:r>
              <a:rPr lang="en-US" sz="2400" dirty="0" smtClean="0"/>
              <a:t>of gastritis </a:t>
            </a:r>
            <a:r>
              <a:rPr lang="en-US" sz="2400" dirty="0"/>
              <a:t>or peptic ulcer disease should not be placed on </a:t>
            </a:r>
            <a:r>
              <a:rPr lang="en-US" sz="2400" dirty="0" smtClean="0">
                <a:solidFill>
                  <a:srgbClr val="C4129E"/>
                </a:solidFill>
              </a:rPr>
              <a:t>gastritis prophylaxis </a:t>
            </a:r>
            <a:r>
              <a:rPr lang="en-US" sz="2400" dirty="0"/>
              <a:t>postoperatively because it carries a higher risk </a:t>
            </a:r>
            <a:r>
              <a:rPr lang="en-US" sz="2400" dirty="0" smtClean="0"/>
              <a:t>of </a:t>
            </a:r>
            <a:r>
              <a:rPr lang="en-US" sz="2400" dirty="0" smtClean="0">
                <a:solidFill>
                  <a:srgbClr val="C4129E"/>
                </a:solidFill>
              </a:rPr>
              <a:t>causing pneumonia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95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342" y="121834"/>
            <a:ext cx="8911687" cy="715293"/>
          </a:xfrm>
        </p:spPr>
        <p:txBody>
          <a:bodyPr/>
          <a:lstStyle/>
          <a:p>
            <a:r>
              <a:rPr lang="en-US" b="1" dirty="0"/>
              <a:t>Hepatobiliary-Pancreatic </a:t>
            </a:r>
            <a:r>
              <a:rPr lang="en-US" b="1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342" y="837127"/>
            <a:ext cx="10706658" cy="60208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3D7406"/>
                </a:solidFill>
              </a:rPr>
              <a:t>are usually due to technical errors</a:t>
            </a:r>
            <a:r>
              <a:rPr lang="en-US" sz="2600" dirty="0" smtClean="0">
                <a:solidFill>
                  <a:srgbClr val="3D7406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C4129E"/>
                </a:solidFill>
              </a:rPr>
              <a:t>common bile duct </a:t>
            </a:r>
            <a:r>
              <a:rPr lang="en-US" sz="2600" dirty="0" smtClean="0">
                <a:solidFill>
                  <a:srgbClr val="C4129E"/>
                </a:solidFill>
              </a:rPr>
              <a:t>injury: Laparoscopic &gt; Open cholecystectomy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FF0000"/>
                </a:solidFill>
              </a:rPr>
              <a:t>Ischemic injury due to </a:t>
            </a:r>
            <a:r>
              <a:rPr lang="en-US" sz="2600" dirty="0" err="1">
                <a:solidFill>
                  <a:srgbClr val="FF0000"/>
                </a:solidFill>
              </a:rPr>
              <a:t>devascularization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of CBD</a:t>
            </a:r>
            <a:r>
              <a:rPr lang="en-US" sz="2600" dirty="0" smtClean="0">
                <a:solidFill>
                  <a:srgbClr val="0000FF"/>
                </a:solidFill>
              </a:rPr>
              <a:t>: </a:t>
            </a:r>
            <a:r>
              <a:rPr lang="en-US" sz="2600" dirty="0">
                <a:solidFill>
                  <a:srgbClr val="0000FF"/>
                </a:solidFill>
              </a:rPr>
              <a:t>presentation days to weeks after </a:t>
            </a:r>
            <a:r>
              <a:rPr lang="en-US" sz="2600" dirty="0" smtClean="0">
                <a:solidFill>
                  <a:srgbClr val="0000FF"/>
                </a:solidFill>
              </a:rPr>
              <a:t>an operation. ERCP </a:t>
            </a:r>
            <a:r>
              <a:rPr lang="en-US" sz="2600" dirty="0">
                <a:solidFill>
                  <a:srgbClr val="0000FF"/>
                </a:solidFill>
              </a:rPr>
              <a:t>demonstrates a stenotic, smooth common bile duct, </a:t>
            </a:r>
            <a:r>
              <a:rPr lang="en-US" sz="2600" dirty="0" smtClean="0">
                <a:solidFill>
                  <a:srgbClr val="0000FF"/>
                </a:solidFill>
              </a:rPr>
              <a:t>and LFTs </a:t>
            </a:r>
            <a:r>
              <a:rPr lang="en-US" sz="2600" dirty="0">
                <a:solidFill>
                  <a:srgbClr val="0000FF"/>
                </a:solidFill>
              </a:rPr>
              <a:t>are elevated. The recommended </a:t>
            </a:r>
            <a:r>
              <a:rPr lang="en-US" sz="2600" dirty="0" smtClean="0">
                <a:solidFill>
                  <a:srgbClr val="0000FF"/>
                </a:solidFill>
              </a:rPr>
              <a:t>treatment is </a:t>
            </a:r>
            <a:r>
              <a:rPr lang="en-US" sz="2600" dirty="0">
                <a:solidFill>
                  <a:srgbClr val="0000FF"/>
                </a:solidFill>
              </a:rPr>
              <a:t>a Roux-</a:t>
            </a:r>
            <a:r>
              <a:rPr lang="en-US" sz="2600" dirty="0" err="1">
                <a:solidFill>
                  <a:srgbClr val="0000FF"/>
                </a:solidFill>
              </a:rPr>
              <a:t>en</a:t>
            </a:r>
            <a:r>
              <a:rPr lang="en-US" sz="2600" dirty="0">
                <a:solidFill>
                  <a:srgbClr val="0000FF"/>
                </a:solidFill>
              </a:rPr>
              <a:t>-Y </a:t>
            </a:r>
            <a:r>
              <a:rPr lang="en-US" sz="2600" dirty="0" err="1">
                <a:solidFill>
                  <a:srgbClr val="0000FF"/>
                </a:solidFill>
              </a:rPr>
              <a:t>hepaticojejunostomy</a:t>
            </a:r>
            <a:r>
              <a:rPr lang="en-US" sz="2600" dirty="0" smtClean="0">
                <a:solidFill>
                  <a:srgbClr val="0000FF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990033"/>
                </a:solidFill>
              </a:rPr>
              <a:t>bile </a:t>
            </a:r>
            <a:r>
              <a:rPr lang="en-US" sz="2600" dirty="0" smtClean="0">
                <a:solidFill>
                  <a:srgbClr val="990033"/>
                </a:solidFill>
              </a:rPr>
              <a:t>leak → </a:t>
            </a:r>
            <a:r>
              <a:rPr lang="en-US" sz="2600" dirty="0" err="1" smtClean="0">
                <a:solidFill>
                  <a:srgbClr val="FF0000"/>
                </a:solidFill>
              </a:rPr>
              <a:t>Biloma</a:t>
            </a:r>
            <a:r>
              <a:rPr lang="en-US" sz="2600" dirty="0" smtClean="0">
                <a:solidFill>
                  <a:srgbClr val="990033"/>
                </a:solidFill>
              </a:rPr>
              <a:t>.</a:t>
            </a:r>
            <a:r>
              <a:rPr lang="en-US" sz="2600" dirty="0">
                <a:solidFill>
                  <a:srgbClr val="990033"/>
                </a:solidFill>
              </a:rPr>
              <a:t> →</a:t>
            </a:r>
            <a:r>
              <a:rPr lang="en-US" sz="2600" dirty="0" smtClean="0">
                <a:solidFill>
                  <a:srgbClr val="990033"/>
                </a:solidFill>
              </a:rPr>
              <a:t> </a:t>
            </a:r>
            <a:r>
              <a:rPr lang="en-US" sz="2600" dirty="0">
                <a:solidFill>
                  <a:srgbClr val="990033"/>
                </a:solidFill>
              </a:rPr>
              <a:t>abdominal pain and hyperbilirubinemia.</a:t>
            </a:r>
            <a:r>
              <a:rPr lang="en-US" sz="2600" dirty="0"/>
              <a:t> </a:t>
            </a:r>
            <a:endParaRPr lang="en-US" sz="2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Diagnosis: CT </a:t>
            </a:r>
            <a:r>
              <a:rPr lang="en-US" sz="2600" dirty="0"/>
              <a:t>scan, ERCP, </a:t>
            </a:r>
            <a:r>
              <a:rPr lang="en-US" sz="2600" dirty="0" smtClean="0"/>
              <a:t>or radionuclide </a:t>
            </a:r>
            <a:r>
              <a:rPr lang="en-US" sz="2600" dirty="0"/>
              <a:t>scan. </a:t>
            </a:r>
            <a:endParaRPr lang="en-US" sz="2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/>
              <a:t>Treatment:  </a:t>
            </a:r>
            <a:r>
              <a:rPr lang="en-US" sz="2600" dirty="0"/>
              <a:t>retrograde </a:t>
            </a:r>
            <a:r>
              <a:rPr lang="en-US" sz="2600" dirty="0" smtClean="0"/>
              <a:t>biliary stent </a:t>
            </a:r>
            <a:r>
              <a:rPr lang="en-US" sz="2600" dirty="0"/>
              <a:t>and external drainage are the treatment of choice</a:t>
            </a:r>
            <a:r>
              <a:rPr lang="en-US" sz="26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rgbClr val="FF0000"/>
                </a:solidFill>
              </a:rPr>
              <a:t>Pancreatitis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after ERCP.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50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10" y="136430"/>
            <a:ext cx="8911687" cy="790849"/>
          </a:xfrm>
        </p:spPr>
        <p:txBody>
          <a:bodyPr/>
          <a:lstStyle/>
          <a:p>
            <a:r>
              <a:rPr lang="en-US" b="1" dirty="0"/>
              <a:t>Renal </a:t>
            </a:r>
            <a:r>
              <a:rPr lang="en-US" b="1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7" y="1352281"/>
            <a:ext cx="11475076" cy="4584879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0000"/>
                </a:solidFill>
              </a:rPr>
              <a:t>Renal failure</a:t>
            </a:r>
            <a:r>
              <a:rPr lang="en-US" sz="2000" dirty="0" smtClean="0"/>
              <a:t>: Pre renal, Renal, Post renal.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smtClean="0"/>
              <a:t>Oliguria: first </a:t>
            </a:r>
            <a:r>
              <a:rPr lang="en-US" sz="2000" dirty="0"/>
              <a:t>flushing the urinary </a:t>
            </a:r>
            <a:r>
              <a:rPr lang="en-US" sz="2000" dirty="0" smtClean="0"/>
              <a:t>catheter using </a:t>
            </a:r>
            <a:r>
              <a:rPr lang="en-US" sz="2000" dirty="0"/>
              <a:t>sterile technique. </a:t>
            </a:r>
            <a:endParaRPr lang="en-US" sz="2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 smtClean="0"/>
              <a:t>Urine electrolytes, </a:t>
            </a:r>
            <a:r>
              <a:rPr lang="en-US" sz="2000" dirty="0"/>
              <a:t>hemoglobin and hematocrit </a:t>
            </a:r>
            <a:r>
              <a:rPr lang="en-US" sz="2000" dirty="0" smtClean="0"/>
              <a:t>should be measured. </a:t>
            </a:r>
            <a:r>
              <a:rPr lang="en-US" sz="2000" dirty="0"/>
              <a:t>Patients in compensated </a:t>
            </a:r>
            <a:r>
              <a:rPr lang="en-US" sz="2000" dirty="0" smtClean="0"/>
              <a:t>shock from </a:t>
            </a:r>
            <a:r>
              <a:rPr lang="en-US" sz="2000" dirty="0"/>
              <a:t>acute blood loss may manifest anemia and end-organ </a:t>
            </a:r>
            <a:r>
              <a:rPr lang="en-US" sz="2000" dirty="0" err="1" smtClean="0"/>
              <a:t>malperfusion</a:t>
            </a:r>
            <a:r>
              <a:rPr lang="en-US" sz="2000" dirty="0" smtClean="0"/>
              <a:t> as </a:t>
            </a:r>
            <a:r>
              <a:rPr lang="en-US" sz="2000" dirty="0"/>
              <a:t>oliguria</a:t>
            </a:r>
            <a:r>
              <a:rPr lang="en-US" sz="20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85" y="3348507"/>
            <a:ext cx="9601783" cy="346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8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279" y="122025"/>
            <a:ext cx="8911687" cy="650707"/>
          </a:xfrm>
        </p:spPr>
        <p:txBody>
          <a:bodyPr/>
          <a:lstStyle/>
          <a:p>
            <a:r>
              <a:rPr lang="en-US" b="1" dirty="0"/>
              <a:t>Musculoskeletal </a:t>
            </a:r>
            <a:r>
              <a:rPr lang="en-US" b="1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8279" y="772732"/>
            <a:ext cx="10502104" cy="5988675"/>
          </a:xfrm>
        </p:spPr>
        <p:txBody>
          <a:bodyPr>
            <a:normAutofit/>
          </a:bodyPr>
          <a:lstStyle/>
          <a:p>
            <a:pPr>
              <a:buFont typeface="Wingdings 3" panose="05040102010807070707" pitchFamily="18" charset="2"/>
              <a:buChar char=""/>
            </a:pPr>
            <a:r>
              <a:rPr lang="en-US" sz="2800" b="1" dirty="0">
                <a:solidFill>
                  <a:srgbClr val="FF0000"/>
                </a:solidFill>
              </a:rPr>
              <a:t>compartment </a:t>
            </a:r>
            <a:r>
              <a:rPr lang="en-US" sz="2800" b="1" dirty="0" smtClean="0">
                <a:solidFill>
                  <a:srgbClr val="FF0000"/>
                </a:solidFill>
              </a:rPr>
              <a:t>syndrome</a:t>
            </a:r>
            <a:r>
              <a:rPr lang="en-US" sz="2800" dirty="0" smtClean="0"/>
              <a:t>: hallmark: pain </a:t>
            </a:r>
            <a:r>
              <a:rPr lang="en-US" sz="2800" dirty="0"/>
              <a:t>with passive </a:t>
            </a:r>
            <a:r>
              <a:rPr lang="en-US" sz="2800" dirty="0" smtClean="0"/>
              <a:t>motion. </a:t>
            </a:r>
          </a:p>
          <a:p>
            <a:pPr>
              <a:buFont typeface="Wingdings 3" panose="05040102010807070707" pitchFamily="18" charset="2"/>
              <a:buChar char=""/>
            </a:pPr>
            <a:r>
              <a:rPr lang="en-US" sz="2800" dirty="0" smtClean="0"/>
              <a:t>anterior </a:t>
            </a:r>
            <a:r>
              <a:rPr lang="en-US" sz="2800" dirty="0"/>
              <a:t>compartment of the leg </a:t>
            </a:r>
            <a:r>
              <a:rPr lang="en-US" sz="2800" dirty="0" smtClean="0"/>
              <a:t>is usually </a:t>
            </a:r>
            <a:r>
              <a:rPr lang="en-US" sz="2800" dirty="0"/>
              <a:t>the first compartment to be involved. </a:t>
            </a:r>
            <a:endParaRPr lang="en-US" sz="2800" dirty="0" smtClean="0"/>
          </a:p>
          <a:p>
            <a:pPr>
              <a:buFont typeface="Wingdings 3" panose="05040102010807070707" pitchFamily="18" charset="2"/>
              <a:buChar char=""/>
            </a:pPr>
            <a:r>
              <a:rPr lang="en-US" sz="2800" dirty="0" smtClean="0"/>
              <a:t>Diagnosis: direct </a:t>
            </a:r>
            <a:r>
              <a:rPr lang="en-US" sz="2800" dirty="0"/>
              <a:t>pressure measurement </a:t>
            </a:r>
            <a:r>
              <a:rPr lang="en-US" sz="2800" dirty="0" smtClean="0"/>
              <a:t>&gt; </a:t>
            </a:r>
            <a:r>
              <a:rPr lang="en-US" sz="2800" dirty="0"/>
              <a:t>20 </a:t>
            </a:r>
            <a:r>
              <a:rPr lang="en-US" sz="2800" dirty="0" smtClean="0"/>
              <a:t>to 25 </a:t>
            </a:r>
            <a:r>
              <a:rPr lang="en-US" sz="2800" dirty="0"/>
              <a:t>mmHg in any of the compartments, then a </a:t>
            </a:r>
            <a:r>
              <a:rPr lang="en-US" sz="2800" dirty="0" smtClean="0"/>
              <a:t>four-compartment fasciotomy </a:t>
            </a:r>
            <a:r>
              <a:rPr lang="en-US" sz="2800" dirty="0"/>
              <a:t>is considered</a:t>
            </a:r>
            <a:r>
              <a:rPr lang="en-US" sz="2800" dirty="0" smtClean="0"/>
              <a:t>.</a:t>
            </a:r>
          </a:p>
          <a:p>
            <a:pPr>
              <a:buFont typeface="Wingdings 3" panose="05040102010807070707" pitchFamily="18" charset="2"/>
              <a:buChar char=""/>
            </a:pPr>
            <a:r>
              <a:rPr lang="en-US" sz="2800" dirty="0" smtClean="0"/>
              <a:t> </a:t>
            </a:r>
            <a:r>
              <a:rPr lang="en-US" sz="2800" dirty="0"/>
              <a:t>Compartment syndrome can be </a:t>
            </a:r>
            <a:r>
              <a:rPr lang="en-US" sz="2800" dirty="0" smtClean="0"/>
              <a:t>due to </a:t>
            </a:r>
            <a:r>
              <a:rPr lang="en-US" sz="2800" dirty="0"/>
              <a:t>ischemia-reperfusion injury, after an ischemic time of 4 </a:t>
            </a:r>
            <a:r>
              <a:rPr lang="en-US" sz="2800" dirty="0" smtClean="0"/>
              <a:t>to 6 </a:t>
            </a:r>
            <a:r>
              <a:rPr lang="en-US" sz="2800" dirty="0"/>
              <a:t>hours. </a:t>
            </a:r>
            <a:endParaRPr lang="en-US" sz="2800" dirty="0" smtClean="0"/>
          </a:p>
          <a:p>
            <a:pPr>
              <a:buFont typeface="Wingdings 3" panose="05040102010807070707" pitchFamily="18" charset="2"/>
              <a:buChar char=""/>
            </a:pPr>
            <a:r>
              <a:rPr lang="en-US" sz="2800" dirty="0" smtClean="0"/>
              <a:t>Renal </a:t>
            </a:r>
            <a:r>
              <a:rPr lang="en-US" sz="2800" dirty="0"/>
              <a:t>failure (due to </a:t>
            </a:r>
            <a:r>
              <a:rPr lang="en-US" sz="2800" dirty="0" err="1"/>
              <a:t>myoglobinuria</a:t>
            </a:r>
            <a:r>
              <a:rPr lang="en-US" sz="2800" dirty="0"/>
              <a:t>), tissue loss, </a:t>
            </a:r>
            <a:r>
              <a:rPr lang="en-US" sz="2800" dirty="0" smtClean="0"/>
              <a:t>and a </a:t>
            </a:r>
            <a:r>
              <a:rPr lang="en-US" sz="2800" dirty="0"/>
              <a:t>permanent loss of function are possible results of </a:t>
            </a:r>
            <a:r>
              <a:rPr lang="en-US" sz="2800" dirty="0" smtClean="0"/>
              <a:t>untreated compartment </a:t>
            </a:r>
            <a:r>
              <a:rPr lang="en-US" sz="2800" dirty="0"/>
              <a:t>syndrome</a:t>
            </a:r>
            <a:r>
              <a:rPr lang="en-US" sz="2800" dirty="0" smtClean="0"/>
              <a:t>.</a:t>
            </a:r>
          </a:p>
          <a:p>
            <a:pPr>
              <a:buFont typeface="Wingdings 3" panose="05040102010807070707" pitchFamily="18" charset="2"/>
              <a:buChar char="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259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251" y="186229"/>
            <a:ext cx="8911687" cy="766279"/>
          </a:xfrm>
        </p:spPr>
        <p:txBody>
          <a:bodyPr/>
          <a:lstStyle/>
          <a:p>
            <a:r>
              <a:rPr lang="en-US" b="1" dirty="0"/>
              <a:t>Hematologic </a:t>
            </a:r>
            <a:r>
              <a:rPr lang="en-US" b="1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2" y="785612"/>
            <a:ext cx="12101848" cy="6072388"/>
          </a:xfrm>
          <a:solidFill>
            <a:srgbClr val="FFDDFF"/>
          </a:solidFill>
        </p:spPr>
        <p:txBody>
          <a:bodyPr>
            <a:noAutofit/>
          </a:bodyPr>
          <a:lstStyle/>
          <a:p>
            <a:r>
              <a:rPr lang="en-US" sz="2200" b="1" dirty="0"/>
              <a:t>Rate of viral transmission in blood product </a:t>
            </a:r>
            <a:r>
              <a:rPr lang="en-US" sz="2200" b="1" dirty="0" smtClean="0"/>
              <a:t>transfusions</a:t>
            </a:r>
            <a:endParaRPr lang="en-US" sz="2200" i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HIV </a:t>
            </a:r>
            <a:r>
              <a:rPr lang="en-US" sz="2200" dirty="0" smtClean="0"/>
              <a:t>      1:1.9 </a:t>
            </a:r>
            <a:r>
              <a:rPr lang="en-US" sz="2200" dirty="0"/>
              <a:t>million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HBV</a:t>
            </a:r>
            <a:r>
              <a:rPr lang="en-US" sz="2200" i="1" dirty="0"/>
              <a:t> </a:t>
            </a:r>
            <a:r>
              <a:rPr lang="en-US" sz="2200" i="1" dirty="0" smtClean="0"/>
              <a:t>    </a:t>
            </a:r>
            <a:r>
              <a:rPr lang="en-US" sz="2200" dirty="0"/>
              <a:t>1:137,000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HCV </a:t>
            </a:r>
            <a:r>
              <a:rPr lang="en-US" sz="2200" dirty="0" smtClean="0"/>
              <a:t>   1:1 million</a:t>
            </a:r>
          </a:p>
          <a:p>
            <a:r>
              <a:rPr lang="en-US" sz="2200" dirty="0"/>
              <a:t>Patients on</a:t>
            </a:r>
            <a:r>
              <a:rPr lang="en-US" sz="2200" b="1" dirty="0">
                <a:solidFill>
                  <a:srgbClr val="FF0000"/>
                </a:solidFill>
              </a:rPr>
              <a:t> warfarin </a:t>
            </a:r>
            <a:r>
              <a:rPr lang="en-US" sz="2200" dirty="0"/>
              <a:t>(Coumadin) who require </a:t>
            </a:r>
            <a:r>
              <a:rPr lang="en-US" sz="2200" dirty="0" smtClean="0"/>
              <a:t>surgery: </a:t>
            </a:r>
            <a:r>
              <a:rPr lang="en-US" sz="2200" dirty="0"/>
              <a:t>anticoagulation </a:t>
            </a:r>
            <a:r>
              <a:rPr lang="en-US" sz="2200" dirty="0" smtClean="0"/>
              <a:t>reversal by FFP. </a:t>
            </a:r>
          </a:p>
          <a:p>
            <a:r>
              <a:rPr lang="en-US" sz="2200" dirty="0" smtClean="0"/>
              <a:t>Each </a:t>
            </a:r>
            <a:r>
              <a:rPr lang="en-US" sz="2200" dirty="0"/>
              <a:t>unit of </a:t>
            </a:r>
            <a:r>
              <a:rPr lang="en-US" sz="2200" dirty="0" smtClean="0"/>
              <a:t>FFP </a:t>
            </a:r>
            <a:r>
              <a:rPr lang="en-US" sz="2200" dirty="0"/>
              <a:t>contains 200 </a:t>
            </a:r>
            <a:r>
              <a:rPr lang="en-US" sz="2200" dirty="0" smtClean="0"/>
              <a:t>to 250 </a:t>
            </a:r>
            <a:r>
              <a:rPr lang="en-US" sz="2200" dirty="0"/>
              <a:t>mL of plasma and includes one unit of coagulation </a:t>
            </a:r>
            <a:r>
              <a:rPr lang="en-US" sz="2200" dirty="0" smtClean="0"/>
              <a:t>factor / ml of </a:t>
            </a:r>
            <a:r>
              <a:rPr lang="en-US" sz="2200" dirty="0"/>
              <a:t>plasma</a:t>
            </a:r>
            <a:r>
              <a:rPr lang="en-US" sz="2200" dirty="0" smtClean="0"/>
              <a:t>.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Thrombocytopenia</a:t>
            </a:r>
            <a:r>
              <a:rPr lang="en-US" sz="2200" dirty="0" smtClean="0"/>
              <a:t>: </a:t>
            </a:r>
            <a:r>
              <a:rPr lang="en-US" sz="2200" dirty="0"/>
              <a:t>transfusion for </a:t>
            </a:r>
            <a:r>
              <a:rPr lang="en-US" sz="2200" dirty="0" smtClean="0"/>
              <a:t>platelet </a:t>
            </a:r>
            <a:r>
              <a:rPr lang="en-US" sz="2200" dirty="0"/>
              <a:t>count less than </a:t>
            </a:r>
            <a:r>
              <a:rPr lang="en-US" sz="2200" dirty="0" smtClean="0"/>
              <a:t>20,000/mL, </a:t>
            </a:r>
            <a:r>
              <a:rPr lang="en-US" sz="2200" dirty="0"/>
              <a:t>when invasive procedures </a:t>
            </a:r>
            <a:r>
              <a:rPr lang="en-US" sz="2200" dirty="0" smtClean="0"/>
              <a:t>are performed</a:t>
            </a:r>
            <a:r>
              <a:rPr lang="en-US" sz="2200" dirty="0"/>
              <a:t>, or when platelet counts are low and ongoing </a:t>
            </a:r>
            <a:r>
              <a:rPr lang="en-US" sz="2200" dirty="0" smtClean="0"/>
              <a:t>bleeding from </a:t>
            </a:r>
            <a:r>
              <a:rPr lang="en-US" sz="2200" dirty="0"/>
              <a:t>raw surface areas persists. </a:t>
            </a:r>
            <a:endParaRPr lang="en-US" sz="2200" dirty="0" smtClean="0"/>
          </a:p>
          <a:p>
            <a:r>
              <a:rPr lang="en-US" sz="2200" dirty="0" smtClean="0"/>
              <a:t>One </a:t>
            </a:r>
            <a:r>
              <a:rPr lang="en-US" sz="2200" dirty="0"/>
              <a:t>unit of platelets </a:t>
            </a:r>
            <a:r>
              <a:rPr lang="en-US" sz="2200" dirty="0" smtClean="0"/>
              <a:t>will increase </a:t>
            </a:r>
            <a:r>
              <a:rPr lang="en-US" sz="2200" dirty="0"/>
              <a:t>the platelet count by 5000 to 7500 per mL in adults</a:t>
            </a:r>
            <a:r>
              <a:rPr lang="en-US" sz="2200" dirty="0" smtClean="0"/>
              <a:t>.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RBC: </a:t>
            </a:r>
            <a:r>
              <a:rPr lang="en-US" sz="2200" dirty="0" err="1" smtClean="0"/>
              <a:t>Hct</a:t>
            </a:r>
            <a:r>
              <a:rPr lang="en-US" sz="2200" dirty="0" smtClean="0"/>
              <a:t>&lt;21 or </a:t>
            </a:r>
            <a:r>
              <a:rPr lang="en-US" sz="2200" dirty="0" err="1" smtClean="0"/>
              <a:t>Hb</a:t>
            </a:r>
            <a:r>
              <a:rPr lang="en-US" sz="2200" dirty="0" smtClean="0"/>
              <a:t>&lt; 7. Unless in </a:t>
            </a:r>
            <a:r>
              <a:rPr lang="en-US" sz="2200" dirty="0"/>
              <a:t>patients who suffer from significant cardiac disease, or who are critically ill and require higher levels of </a:t>
            </a:r>
            <a:r>
              <a:rPr lang="en-US" sz="2200" dirty="0" err="1"/>
              <a:t>Hb</a:t>
            </a:r>
            <a:r>
              <a:rPr lang="en-US" sz="2200" dirty="0"/>
              <a:t> to increase oxygen carrying capacity </a:t>
            </a:r>
          </a:p>
        </p:txBody>
      </p:sp>
    </p:spTree>
    <p:extLst>
      <p:ext uri="{BB962C8B-B14F-4D97-AF65-F5344CB8AC3E}">
        <p14:creationId xmlns:p14="http://schemas.microsoft.com/office/powerpoint/2010/main" val="23195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Never </a:t>
            </a:r>
            <a:r>
              <a:rPr lang="en-US" sz="4000" b="1" dirty="0">
                <a:ln/>
                <a:solidFill>
                  <a:schemeClr val="accent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008" y="1519707"/>
            <a:ext cx="10229604" cy="4365938"/>
          </a:xfrm>
        </p:spPr>
        <p:txBody>
          <a:bodyPr>
            <a:noAutofit/>
          </a:bodyPr>
          <a:lstStyle/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z="3200" dirty="0">
                <a:solidFill>
                  <a:srgbClr val="960000"/>
                </a:solidFill>
              </a:rPr>
              <a:t>Never events are errors in medical care that are clearly identifiable</a:t>
            </a:r>
            <a:r>
              <a:rPr lang="en-US" sz="3200" dirty="0" smtClean="0">
                <a:solidFill>
                  <a:srgbClr val="960000"/>
                </a:solidFill>
              </a:rPr>
              <a:t>, preventable</a:t>
            </a:r>
            <a:r>
              <a:rPr lang="en-US" sz="3200" dirty="0">
                <a:solidFill>
                  <a:srgbClr val="960000"/>
                </a:solidFill>
              </a:rPr>
              <a:t>, and serious in their consequences for </a:t>
            </a:r>
            <a:r>
              <a:rPr lang="en-US" sz="3200" dirty="0" smtClean="0">
                <a:solidFill>
                  <a:srgbClr val="960000"/>
                </a:solidFill>
              </a:rPr>
              <a:t>patients and </a:t>
            </a:r>
            <a:r>
              <a:rPr lang="en-US" sz="3200" dirty="0">
                <a:solidFill>
                  <a:srgbClr val="960000"/>
                </a:solidFill>
              </a:rPr>
              <a:t>that indicate a real problem in the safety </a:t>
            </a:r>
            <a:r>
              <a:rPr lang="en-US" sz="3200" dirty="0" smtClean="0">
                <a:solidFill>
                  <a:srgbClr val="960000"/>
                </a:solidFill>
              </a:rPr>
              <a:t>of a healthcare </a:t>
            </a:r>
            <a:r>
              <a:rPr lang="en-US" sz="3200" dirty="0">
                <a:solidFill>
                  <a:srgbClr val="960000"/>
                </a:solidFill>
              </a:rPr>
              <a:t>facility.</a:t>
            </a:r>
            <a:endParaRPr lang="en-US" sz="3200" dirty="0" smtClean="0">
              <a:solidFill>
                <a:srgbClr val="960000"/>
              </a:solidFill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960000"/>
                </a:solidFill>
              </a:rPr>
              <a:t>retained </a:t>
            </a:r>
            <a:r>
              <a:rPr lang="en-US" sz="3200" dirty="0">
                <a:solidFill>
                  <a:srgbClr val="960000"/>
                </a:solidFill>
              </a:rPr>
              <a:t>surgical items, </a:t>
            </a:r>
            <a:endParaRPr lang="en-US" sz="3200" dirty="0" smtClean="0">
              <a:solidFill>
                <a:srgbClr val="960000"/>
              </a:solidFill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960000"/>
                </a:solidFill>
              </a:rPr>
              <a:t>wrong-site </a:t>
            </a:r>
            <a:r>
              <a:rPr lang="en-US" sz="3200" dirty="0">
                <a:solidFill>
                  <a:srgbClr val="960000"/>
                </a:solidFill>
              </a:rPr>
              <a:t>surgery, and </a:t>
            </a:r>
            <a:endParaRPr lang="en-US" sz="3200" dirty="0" smtClean="0">
              <a:solidFill>
                <a:srgbClr val="960000"/>
              </a:solidFill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960000"/>
                </a:solidFill>
              </a:rPr>
              <a:t>death on the </a:t>
            </a:r>
            <a:r>
              <a:rPr lang="en-US" sz="3200" dirty="0">
                <a:solidFill>
                  <a:srgbClr val="960000"/>
                </a:solidFill>
              </a:rPr>
              <a:t>day of surgery of a normal healthy patient</a:t>
            </a:r>
          </a:p>
        </p:txBody>
      </p:sp>
    </p:spTree>
    <p:extLst>
      <p:ext uri="{BB962C8B-B14F-4D97-AF65-F5344CB8AC3E}">
        <p14:creationId xmlns:p14="http://schemas.microsoft.com/office/powerpoint/2010/main" val="14494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791" y="0"/>
            <a:ext cx="9788546" cy="669701"/>
          </a:xfrm>
        </p:spPr>
        <p:txBody>
          <a:bodyPr>
            <a:normAutofit/>
          </a:bodyPr>
          <a:lstStyle/>
          <a:p>
            <a:r>
              <a:rPr lang="en-US" b="1" dirty="0"/>
              <a:t>Abdominal Compartment </a:t>
            </a:r>
            <a:r>
              <a:rPr lang="en-US" b="1" dirty="0" smtClean="0"/>
              <a:t>Syndrome(ACS)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04" y="669701"/>
            <a:ext cx="12011696" cy="6188299"/>
          </a:xfrm>
          <a:solidFill>
            <a:srgbClr val="FFFFFF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causative </a:t>
            </a:r>
            <a:r>
              <a:rPr lang="en-US" sz="2200" dirty="0" smtClean="0"/>
              <a:t>factors: Multisystem </a:t>
            </a:r>
            <a:r>
              <a:rPr lang="en-US" sz="2200" dirty="0"/>
              <a:t>trauma</a:t>
            </a:r>
            <a:r>
              <a:rPr lang="en-US" sz="2200" dirty="0" smtClean="0"/>
              <a:t>, thermal </a:t>
            </a:r>
            <a:r>
              <a:rPr lang="en-US" sz="2200" dirty="0"/>
              <a:t>burns, retroperitoneal </a:t>
            </a:r>
            <a:r>
              <a:rPr lang="en-US" sz="2200" dirty="0" smtClean="0"/>
              <a:t>injuries </a:t>
            </a:r>
            <a:r>
              <a:rPr lang="en-US" sz="2200" dirty="0"/>
              <a:t>and </a:t>
            </a:r>
            <a:r>
              <a:rPr lang="en-US" sz="2200" dirty="0" smtClean="0"/>
              <a:t>surgery, Ruptured AAA</a:t>
            </a:r>
            <a:r>
              <a:rPr lang="en-US" sz="2200" dirty="0"/>
              <a:t>, major pancreatic injury and resection, or multiple </a:t>
            </a:r>
            <a:r>
              <a:rPr lang="en-US" sz="2200" dirty="0" smtClean="0"/>
              <a:t>intestinal injuries.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Manifestations: </a:t>
            </a:r>
            <a:r>
              <a:rPr lang="en-US" sz="2200" dirty="0"/>
              <a:t>progressive abdominal </a:t>
            </a:r>
            <a:r>
              <a:rPr lang="en-US" sz="2200" dirty="0" smtClean="0"/>
              <a:t>distention, increased </a:t>
            </a:r>
            <a:r>
              <a:rPr lang="en-US" sz="2200" dirty="0"/>
              <a:t>peak airway ventilator pressures, oliguria followed </a:t>
            </a:r>
            <a:r>
              <a:rPr lang="en-US" sz="2200" dirty="0" smtClean="0"/>
              <a:t>by anuria</a:t>
            </a:r>
            <a:r>
              <a:rPr lang="en-US" sz="2200" dirty="0"/>
              <a:t>, and an insidious development of intracranial </a:t>
            </a:r>
            <a:r>
              <a:rPr lang="en-US" sz="2200" dirty="0" smtClean="0"/>
              <a:t>hypertension.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Measurement of abdominal </a:t>
            </a:r>
            <a:r>
              <a:rPr lang="en-US" sz="2200" dirty="0" smtClean="0"/>
              <a:t>pressures: </a:t>
            </a:r>
            <a:r>
              <a:rPr lang="en-US" sz="2200" dirty="0"/>
              <a:t>bladder pressures from the </a:t>
            </a:r>
            <a:r>
              <a:rPr lang="en-US" sz="2200" dirty="0" smtClean="0"/>
              <a:t>urinary catheter </a:t>
            </a:r>
            <a:r>
              <a:rPr lang="en-US" sz="2200" dirty="0"/>
              <a:t>after instilling 100 mL of sterile saline into the </a:t>
            </a:r>
            <a:r>
              <a:rPr lang="en-US" sz="2200" dirty="0" smtClean="0"/>
              <a:t>urinary bladder. </a:t>
            </a:r>
            <a:r>
              <a:rPr lang="en-US" sz="2200" dirty="0"/>
              <a:t>A pressure greater than 20 mmHg constitutes </a:t>
            </a:r>
            <a:r>
              <a:rPr lang="en-US" sz="2200" dirty="0" err="1" smtClean="0">
                <a:solidFill>
                  <a:srgbClr val="FF0000"/>
                </a:solidFill>
              </a:rPr>
              <a:t>intraabdominal</a:t>
            </a:r>
            <a:r>
              <a:rPr lang="en-US" sz="2200" dirty="0" smtClean="0">
                <a:solidFill>
                  <a:srgbClr val="FF0000"/>
                </a:solidFill>
              </a:rPr>
              <a:t> hypertension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/>
              <a:t>but the diagnosis of </a:t>
            </a:r>
            <a:r>
              <a:rPr lang="en-US" sz="2200" dirty="0">
                <a:solidFill>
                  <a:srgbClr val="FF0000"/>
                </a:solidFill>
              </a:rPr>
              <a:t>ACS</a:t>
            </a:r>
            <a:r>
              <a:rPr lang="en-US" sz="2200" dirty="0"/>
              <a:t> </a:t>
            </a:r>
            <a:r>
              <a:rPr lang="en-US" sz="2200" dirty="0" smtClean="0"/>
              <a:t>requires intra-abdominal </a:t>
            </a:r>
            <a:r>
              <a:rPr lang="en-US" sz="2200" dirty="0"/>
              <a:t>pressure greater than 25 to 30 mmHg, with </a:t>
            </a:r>
            <a:r>
              <a:rPr lang="en-US" sz="2200" dirty="0" smtClean="0"/>
              <a:t>at least </a:t>
            </a:r>
            <a:r>
              <a:rPr lang="en-US" sz="2200" dirty="0"/>
              <a:t>one of the following: compromised respiratory </a:t>
            </a:r>
            <a:r>
              <a:rPr lang="en-US" sz="2200" dirty="0" smtClean="0"/>
              <a:t>mechanics and </a:t>
            </a:r>
            <a:r>
              <a:rPr lang="en-US" sz="2200" dirty="0"/>
              <a:t>ventilation, oliguria or anuria, or increasing </a:t>
            </a:r>
            <a:r>
              <a:rPr lang="en-US" sz="2200" dirty="0" smtClean="0"/>
              <a:t>intracranial pressures.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The treatment of ACS is to open any recent </a:t>
            </a:r>
            <a:r>
              <a:rPr lang="en-US" sz="2200" dirty="0" smtClean="0"/>
              <a:t>abdominal incision </a:t>
            </a:r>
            <a:r>
              <a:rPr lang="en-US" sz="2200" dirty="0"/>
              <a:t>to release the abdominal fascia or to open the </a:t>
            </a:r>
            <a:r>
              <a:rPr lang="en-US" sz="2200" dirty="0" smtClean="0"/>
              <a:t>fascia directly </a:t>
            </a:r>
            <a:r>
              <a:rPr lang="en-US" sz="2200" dirty="0"/>
              <a:t>if no abdominal incision is present. Immediate </a:t>
            </a:r>
            <a:r>
              <a:rPr lang="en-US" sz="2200" dirty="0" smtClean="0"/>
              <a:t>improvement in </a:t>
            </a:r>
            <a:r>
              <a:rPr lang="en-US" sz="2200" dirty="0"/>
              <a:t>mechanical ventilation pressures, intracranial pressures</a:t>
            </a:r>
            <a:r>
              <a:rPr lang="en-US" sz="2200" dirty="0" smtClean="0"/>
              <a:t>, and </a:t>
            </a:r>
            <a:r>
              <a:rPr lang="en-US" sz="2200" dirty="0"/>
              <a:t>urine output is usually noted.</a:t>
            </a:r>
          </a:p>
        </p:txBody>
      </p:sp>
    </p:spTree>
    <p:extLst>
      <p:ext uri="{BB962C8B-B14F-4D97-AF65-F5344CB8AC3E}">
        <p14:creationId xmlns:p14="http://schemas.microsoft.com/office/powerpoint/2010/main" val="32719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401" y="121834"/>
            <a:ext cx="8911687" cy="5865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Urinary </a:t>
            </a:r>
            <a:r>
              <a:rPr lang="en-US" b="1" dirty="0" smtClean="0"/>
              <a:t>Catheters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6" y="708338"/>
            <a:ext cx="12037454" cy="6149662"/>
          </a:xfrm>
          <a:solidFill>
            <a:srgbClr val="CCFFFF"/>
          </a:solidFill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100" dirty="0"/>
              <a:t>The most frequent nosocomial infection </a:t>
            </a:r>
            <a:r>
              <a:rPr lang="en-US" sz="2100" dirty="0" smtClean="0"/>
              <a:t>is UTI.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100" dirty="0" smtClean="0"/>
              <a:t>classified </a:t>
            </a:r>
            <a:r>
              <a:rPr lang="en-US" sz="2100" dirty="0"/>
              <a:t>into </a:t>
            </a:r>
            <a:r>
              <a:rPr lang="en-US" sz="2100" dirty="0" smtClean="0">
                <a:solidFill>
                  <a:srgbClr val="0000FF"/>
                </a:solidFill>
              </a:rPr>
              <a:t>complicated and uncomplicated</a:t>
            </a:r>
            <a:r>
              <a:rPr lang="en-US" sz="2100" dirty="0" smtClean="0"/>
              <a:t>. </a:t>
            </a:r>
            <a:r>
              <a:rPr lang="en-US" sz="2100" dirty="0"/>
              <a:t>The uncomplicated type is </a:t>
            </a:r>
            <a:r>
              <a:rPr lang="en-US" sz="2100" dirty="0" smtClean="0"/>
              <a:t>a UTI </a:t>
            </a:r>
            <a:r>
              <a:rPr lang="en-US" sz="2100" dirty="0"/>
              <a:t>that can be treated with outpatient antibiotic therapy. </a:t>
            </a:r>
            <a:r>
              <a:rPr lang="en-US" sz="2100" dirty="0" smtClean="0"/>
              <a:t>The complicated </a:t>
            </a:r>
            <a:r>
              <a:rPr lang="en-US" sz="2100" dirty="0"/>
              <a:t>UTI usually involves a hospitalized patient </a:t>
            </a:r>
            <a:r>
              <a:rPr lang="en-US" sz="2100" dirty="0" smtClean="0"/>
              <a:t>with an </a:t>
            </a:r>
            <a:r>
              <a:rPr lang="en-US" sz="2100" dirty="0"/>
              <a:t>indwelling catheter whose UTI is diagnosed as part of </a:t>
            </a:r>
            <a:r>
              <a:rPr lang="en-US" sz="2100" dirty="0" smtClean="0"/>
              <a:t>a fever </a:t>
            </a:r>
            <a:r>
              <a:rPr lang="en-US" sz="2100" dirty="0"/>
              <a:t>workup. </a:t>
            </a:r>
            <a:endParaRPr lang="en-US" sz="21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100" dirty="0" smtClean="0"/>
              <a:t>The </a:t>
            </a:r>
            <a:r>
              <a:rPr lang="en-US" sz="2100" dirty="0"/>
              <a:t>interpretation of urine culture results</a:t>
            </a:r>
            <a:r>
              <a:rPr lang="en-US" sz="2100" dirty="0">
                <a:solidFill>
                  <a:srgbClr val="0000FF"/>
                </a:solidFill>
              </a:rPr>
              <a:t> &lt;</a:t>
            </a:r>
            <a:r>
              <a:rPr lang="en-US" sz="2100" dirty="0" smtClean="0">
                <a:solidFill>
                  <a:srgbClr val="0000FF"/>
                </a:solidFill>
              </a:rPr>
              <a:t>100,000 </a:t>
            </a:r>
            <a:r>
              <a:rPr lang="en-US" sz="2100" dirty="0"/>
              <a:t>CFU/mL is controversial. Before treating such </a:t>
            </a:r>
            <a:r>
              <a:rPr lang="en-US" sz="2100" dirty="0" smtClean="0"/>
              <a:t>a patient</a:t>
            </a:r>
            <a:r>
              <a:rPr lang="en-US" sz="2100" dirty="0"/>
              <a:t>, one should change the catheter and then repeat the </a:t>
            </a:r>
            <a:r>
              <a:rPr lang="en-US" sz="2100" dirty="0" smtClean="0"/>
              <a:t>culture to </a:t>
            </a:r>
            <a:r>
              <a:rPr lang="en-US" sz="2100" dirty="0"/>
              <a:t>see if the catheter was simply colonized with organisms.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100" dirty="0" smtClean="0"/>
              <a:t>Cultures</a:t>
            </a:r>
            <a:r>
              <a:rPr lang="en-US" sz="2100" dirty="0" smtClean="0">
                <a:solidFill>
                  <a:srgbClr val="0000FF"/>
                </a:solidFill>
              </a:rPr>
              <a:t>&gt; </a:t>
            </a:r>
            <a:r>
              <a:rPr lang="en-US" sz="2100" dirty="0">
                <a:solidFill>
                  <a:srgbClr val="0000FF"/>
                </a:solidFill>
              </a:rPr>
              <a:t>100,000 </a:t>
            </a:r>
            <a:r>
              <a:rPr lang="en-US" sz="2100" dirty="0"/>
              <a:t>CFU/mL should be </a:t>
            </a:r>
            <a:r>
              <a:rPr lang="en-US" sz="2100" dirty="0" smtClean="0"/>
              <a:t>treated with </a:t>
            </a:r>
            <a:r>
              <a:rPr lang="en-US" sz="2100" dirty="0"/>
              <a:t>the appropriate antibiotics and the catheter changed </a:t>
            </a:r>
            <a:r>
              <a:rPr lang="en-US" sz="2100" dirty="0" smtClean="0"/>
              <a:t>or removed </a:t>
            </a:r>
            <a:r>
              <a:rPr lang="en-US" sz="2100" dirty="0"/>
              <a:t>as soon as possible</a:t>
            </a:r>
            <a:r>
              <a:rPr lang="en-US" sz="21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100" i="1" dirty="0" smtClean="0">
                <a:solidFill>
                  <a:srgbClr val="0000FF"/>
                </a:solidFill>
              </a:rPr>
              <a:t>Candida </a:t>
            </a:r>
            <a:r>
              <a:rPr lang="en-US" sz="2100" i="1" dirty="0" err="1">
                <a:solidFill>
                  <a:srgbClr val="0000FF"/>
                </a:solidFill>
              </a:rPr>
              <a:t>albicans</a:t>
            </a:r>
            <a:r>
              <a:rPr lang="en-US" sz="2100" i="1" dirty="0">
                <a:solidFill>
                  <a:srgbClr val="0000FF"/>
                </a:solidFill>
              </a:rPr>
              <a:t> </a:t>
            </a:r>
            <a:r>
              <a:rPr lang="en-US" sz="2100" dirty="0"/>
              <a:t>fungal bladder </a:t>
            </a:r>
            <a:r>
              <a:rPr lang="en-US" sz="2100" dirty="0" smtClean="0"/>
              <a:t>infections: </a:t>
            </a:r>
            <a:r>
              <a:rPr lang="en-US" sz="2100" dirty="0"/>
              <a:t>Continuous </a:t>
            </a:r>
            <a:r>
              <a:rPr lang="en-US" sz="2100" dirty="0" smtClean="0"/>
              <a:t>bladder washings </a:t>
            </a:r>
            <a:r>
              <a:rPr lang="en-US" sz="2100" dirty="0"/>
              <a:t>with fungicidal solution for 72 hours have </a:t>
            </a:r>
            <a:r>
              <a:rPr lang="en-US" sz="2100" dirty="0" smtClean="0"/>
              <a:t>been recommended. Replacement of the </a:t>
            </a:r>
            <a:r>
              <a:rPr lang="en-US" sz="2100" dirty="0"/>
              <a:t>urinary catheter and a course of fluconazole are </a:t>
            </a:r>
            <a:r>
              <a:rPr lang="en-US" sz="2100" dirty="0" smtClean="0"/>
              <a:t>appropriate treatments.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100" i="1" dirty="0" smtClean="0"/>
              <a:t>C</a:t>
            </a:r>
            <a:r>
              <a:rPr lang="en-US" sz="2100" i="1" dirty="0"/>
              <a:t>. </a:t>
            </a:r>
            <a:r>
              <a:rPr lang="en-US" sz="2100" i="1" dirty="0" err="1"/>
              <a:t>albicans</a:t>
            </a:r>
            <a:r>
              <a:rPr lang="en-US" sz="2100" i="1" dirty="0"/>
              <a:t> </a:t>
            </a:r>
            <a:r>
              <a:rPr lang="en-US" sz="2100" dirty="0"/>
              <a:t>in the urine may serve as an indication of </a:t>
            </a:r>
            <a:r>
              <a:rPr lang="en-US" sz="2100" dirty="0" smtClean="0"/>
              <a:t>fungal infection </a:t>
            </a:r>
            <a:r>
              <a:rPr lang="en-US" sz="2100" dirty="0"/>
              <a:t>elsewhere in the body. If this is the case, </a:t>
            </a:r>
            <a:r>
              <a:rPr lang="en-US" sz="2100" dirty="0" smtClean="0"/>
              <a:t>then screening </a:t>
            </a:r>
            <a:r>
              <a:rPr lang="en-US" sz="2100" dirty="0"/>
              <a:t>cultures for other sources of fungal infection </a:t>
            </a:r>
            <a:r>
              <a:rPr lang="en-US" sz="2100" dirty="0" smtClean="0"/>
              <a:t>should be </a:t>
            </a:r>
            <a:r>
              <a:rPr lang="en-US" sz="2100" dirty="0"/>
              <a:t>performed whenever a fungal UTI is found.</a:t>
            </a:r>
          </a:p>
        </p:txBody>
      </p:sp>
    </p:spTree>
    <p:extLst>
      <p:ext uri="{BB962C8B-B14F-4D97-AF65-F5344CB8AC3E}">
        <p14:creationId xmlns:p14="http://schemas.microsoft.com/office/powerpoint/2010/main" val="4172685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948" y="160470"/>
            <a:ext cx="8911687" cy="650898"/>
          </a:xfrm>
        </p:spPr>
        <p:txBody>
          <a:bodyPr/>
          <a:lstStyle/>
          <a:p>
            <a:r>
              <a:rPr lang="en-US" b="1" dirty="0"/>
              <a:t>Necrotizing Fasciitis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04" y="811368"/>
            <a:ext cx="12011696" cy="6046632"/>
          </a:xfrm>
          <a:solidFill>
            <a:srgbClr val="002060"/>
          </a:solidFill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70FCCD"/>
                </a:solidFill>
              </a:rPr>
              <a:t>Postoperative infections that </a:t>
            </a:r>
            <a:r>
              <a:rPr lang="en-US" sz="2000" dirty="0" smtClean="0">
                <a:solidFill>
                  <a:srgbClr val="70FCCD"/>
                </a:solidFill>
              </a:rPr>
              <a:t>progress to </a:t>
            </a:r>
            <a:r>
              <a:rPr lang="en-US" sz="2000" dirty="0">
                <a:solidFill>
                  <a:srgbClr val="70FCCD"/>
                </a:solidFill>
              </a:rPr>
              <a:t>the fulminant soft tissue </a:t>
            </a:r>
            <a:r>
              <a:rPr lang="en-US" sz="2000" dirty="0" smtClean="0">
                <a:solidFill>
                  <a:srgbClr val="70FCCD"/>
                </a:solidFill>
              </a:rPr>
              <a:t>infection.</a:t>
            </a: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70FCCD"/>
                </a:solidFill>
              </a:rPr>
              <a:t>Group </a:t>
            </a:r>
            <a:r>
              <a:rPr lang="en-US" sz="2000" dirty="0">
                <a:solidFill>
                  <a:srgbClr val="70FCCD"/>
                </a:solidFill>
              </a:rPr>
              <a:t>A </a:t>
            </a:r>
            <a:r>
              <a:rPr lang="en-US" sz="2000" b="1" dirty="0" smtClean="0">
                <a:solidFill>
                  <a:srgbClr val="FFC000"/>
                </a:solidFill>
              </a:rPr>
              <a:t>streptococcal </a:t>
            </a:r>
            <a:r>
              <a:rPr lang="en-US" sz="2000" b="1" i="1" dirty="0" err="1">
                <a:solidFill>
                  <a:srgbClr val="FFC000"/>
                </a:solidFill>
              </a:rPr>
              <a:t>pyogenes</a:t>
            </a:r>
            <a:r>
              <a:rPr lang="en-US" sz="2000" b="1" dirty="0" smtClean="0">
                <a:solidFill>
                  <a:srgbClr val="FFC000"/>
                </a:solidFill>
              </a:rPr>
              <a:t>, </a:t>
            </a:r>
            <a:r>
              <a:rPr lang="en-US" sz="2000" b="1" i="1" dirty="0" smtClean="0">
                <a:solidFill>
                  <a:srgbClr val="FFC000"/>
                </a:solidFill>
              </a:rPr>
              <a:t>Clostridium </a:t>
            </a:r>
            <a:r>
              <a:rPr lang="en-US" sz="2000" b="1" i="1" dirty="0" err="1">
                <a:solidFill>
                  <a:srgbClr val="FFC000"/>
                </a:solidFill>
              </a:rPr>
              <a:t>perfringens</a:t>
            </a:r>
            <a:r>
              <a:rPr lang="en-US" sz="2000" b="1" i="1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rgbClr val="FFC000"/>
                </a:solidFill>
              </a:rPr>
              <a:t>and </a:t>
            </a:r>
            <a:r>
              <a:rPr lang="en-US" sz="2000" b="1" i="1" dirty="0">
                <a:solidFill>
                  <a:srgbClr val="FFC000"/>
                </a:solidFill>
              </a:rPr>
              <a:t>C. </a:t>
            </a:r>
            <a:r>
              <a:rPr lang="en-US" sz="2000" b="1" i="1" dirty="0" err="1">
                <a:solidFill>
                  <a:srgbClr val="FFC000"/>
                </a:solidFill>
              </a:rPr>
              <a:t>septicum</a:t>
            </a:r>
            <a:r>
              <a:rPr lang="en-US" sz="2000" dirty="0">
                <a:solidFill>
                  <a:srgbClr val="70FCCD"/>
                </a:solidFill>
              </a:rPr>
              <a:t>, carry a </a:t>
            </a:r>
            <a:r>
              <a:rPr lang="en-US" sz="2000" dirty="0" smtClean="0">
                <a:solidFill>
                  <a:srgbClr val="70FCCD"/>
                </a:solidFill>
              </a:rPr>
              <a:t>mortality of </a:t>
            </a:r>
            <a:r>
              <a:rPr lang="en-US" sz="2000" dirty="0">
                <a:solidFill>
                  <a:srgbClr val="70FCCD"/>
                </a:solidFill>
              </a:rPr>
              <a:t>30% to 70%. Septic shock can be present, and patients </a:t>
            </a:r>
            <a:r>
              <a:rPr lang="en-US" sz="2000" dirty="0" smtClean="0">
                <a:solidFill>
                  <a:srgbClr val="70FCCD"/>
                </a:solidFill>
              </a:rPr>
              <a:t>can become </a:t>
            </a:r>
            <a:r>
              <a:rPr lang="en-US" sz="2000" dirty="0">
                <a:solidFill>
                  <a:srgbClr val="70FCCD"/>
                </a:solidFill>
              </a:rPr>
              <a:t>hypotensive less than 6 hours following inoculation.</a:t>
            </a: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70FCCD"/>
                </a:solidFill>
              </a:rPr>
              <a:t>Manifestations of a group A </a:t>
            </a:r>
            <a:r>
              <a:rPr lang="en-US" sz="2000" i="1" dirty="0">
                <a:solidFill>
                  <a:srgbClr val="FFC000"/>
                </a:solidFill>
              </a:rPr>
              <a:t>Streptococcus </a:t>
            </a:r>
            <a:r>
              <a:rPr lang="en-US" sz="2000" i="1" dirty="0" err="1">
                <a:solidFill>
                  <a:srgbClr val="FFC000"/>
                </a:solidFill>
              </a:rPr>
              <a:t>pyogenes</a:t>
            </a:r>
            <a:r>
              <a:rPr lang="en-US" sz="2000" i="1" dirty="0">
                <a:solidFill>
                  <a:srgbClr val="FFC000"/>
                </a:solidFill>
              </a:rPr>
              <a:t> </a:t>
            </a:r>
            <a:r>
              <a:rPr lang="en-US" sz="2000" dirty="0" smtClean="0">
                <a:solidFill>
                  <a:srgbClr val="70FCCD"/>
                </a:solidFill>
              </a:rPr>
              <a:t>infection in </a:t>
            </a:r>
            <a:r>
              <a:rPr lang="en-US" sz="2000" dirty="0">
                <a:solidFill>
                  <a:srgbClr val="70FCCD"/>
                </a:solidFill>
              </a:rPr>
              <a:t>its </a:t>
            </a:r>
            <a:r>
              <a:rPr lang="en-US" sz="2000" dirty="0">
                <a:solidFill>
                  <a:srgbClr val="FFC000"/>
                </a:solidFill>
              </a:rPr>
              <a:t>most severe </a:t>
            </a:r>
            <a:r>
              <a:rPr lang="en-US" sz="2000" dirty="0">
                <a:solidFill>
                  <a:srgbClr val="70FCCD"/>
                </a:solidFill>
              </a:rPr>
              <a:t>form include hypotension, renal insufficiency</a:t>
            </a:r>
            <a:r>
              <a:rPr lang="en-US" sz="2000" dirty="0" smtClean="0">
                <a:solidFill>
                  <a:srgbClr val="70FCCD"/>
                </a:solidFill>
              </a:rPr>
              <a:t>, coagulopathy</a:t>
            </a:r>
            <a:r>
              <a:rPr lang="en-US" sz="2000" dirty="0">
                <a:solidFill>
                  <a:srgbClr val="70FCCD"/>
                </a:solidFill>
              </a:rPr>
              <a:t>, hepatic insufficiency, ARDS, tissue </a:t>
            </a:r>
            <a:r>
              <a:rPr lang="en-US" sz="2000" dirty="0" smtClean="0">
                <a:solidFill>
                  <a:srgbClr val="70FCCD"/>
                </a:solidFill>
              </a:rPr>
              <a:t> necrosis</a:t>
            </a:r>
            <a:r>
              <a:rPr lang="en-US" sz="2000" dirty="0">
                <a:solidFill>
                  <a:srgbClr val="70FCCD"/>
                </a:solidFill>
              </a:rPr>
              <a:t>, </a:t>
            </a:r>
            <a:r>
              <a:rPr lang="en-US" sz="2000" dirty="0" smtClean="0">
                <a:solidFill>
                  <a:srgbClr val="70FCCD"/>
                </a:solidFill>
              </a:rPr>
              <a:t>and erythematous rash.</a:t>
            </a: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70FCCD"/>
                </a:solidFill>
              </a:rPr>
              <a:t>Treatment: </a:t>
            </a:r>
            <a:r>
              <a:rPr lang="en-US" sz="2000" dirty="0">
                <a:solidFill>
                  <a:srgbClr val="70FCCD"/>
                </a:solidFill>
              </a:rPr>
              <a:t>surgical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smtClean="0">
                <a:solidFill>
                  <a:srgbClr val="FFC000"/>
                </a:solidFill>
              </a:rPr>
              <a:t>emergency </a:t>
            </a:r>
            <a:r>
              <a:rPr lang="en-US" sz="2000" dirty="0">
                <a:solidFill>
                  <a:srgbClr val="FFC000"/>
                </a:solidFill>
              </a:rPr>
              <a:t>wide debridement </a:t>
            </a:r>
            <a:r>
              <a:rPr lang="en-US" sz="2000" dirty="0">
                <a:solidFill>
                  <a:srgbClr val="70FCCD"/>
                </a:solidFill>
              </a:rPr>
              <a:t>of the </a:t>
            </a:r>
            <a:r>
              <a:rPr lang="en-US" sz="2000" dirty="0" smtClean="0">
                <a:solidFill>
                  <a:srgbClr val="70FCCD"/>
                </a:solidFill>
              </a:rPr>
              <a:t>necrotic tissue </a:t>
            </a:r>
            <a:r>
              <a:rPr lang="en-US" sz="2000" dirty="0">
                <a:solidFill>
                  <a:srgbClr val="70FCCD"/>
                </a:solidFill>
              </a:rPr>
              <a:t>to the level of bleeding, viable tissue. A gray serous </a:t>
            </a:r>
            <a:r>
              <a:rPr lang="en-US" sz="2000" dirty="0" smtClean="0">
                <a:solidFill>
                  <a:srgbClr val="70FCCD"/>
                </a:solidFill>
              </a:rPr>
              <a:t>fluid at </a:t>
            </a:r>
            <a:r>
              <a:rPr lang="en-US" sz="2000" dirty="0">
                <a:solidFill>
                  <a:srgbClr val="70FCCD"/>
                </a:solidFill>
              </a:rPr>
              <a:t>the level of the necrotic tissue is usually noted, and as </a:t>
            </a:r>
            <a:r>
              <a:rPr lang="en-US" sz="2000" dirty="0" smtClean="0">
                <a:solidFill>
                  <a:srgbClr val="70FCCD"/>
                </a:solidFill>
              </a:rPr>
              <a:t>the infection </a:t>
            </a:r>
            <a:r>
              <a:rPr lang="en-US" sz="2000" dirty="0">
                <a:solidFill>
                  <a:srgbClr val="70FCCD"/>
                </a:solidFill>
              </a:rPr>
              <a:t>spreads, thrombosed blood vessels are noted along </a:t>
            </a:r>
            <a:r>
              <a:rPr lang="en-US" sz="2000" dirty="0" smtClean="0">
                <a:solidFill>
                  <a:srgbClr val="70FCCD"/>
                </a:solidFill>
              </a:rPr>
              <a:t>the tissue </a:t>
            </a:r>
            <a:r>
              <a:rPr lang="en-US" sz="2000" dirty="0">
                <a:solidFill>
                  <a:srgbClr val="70FCCD"/>
                </a:solidFill>
              </a:rPr>
              <a:t>planes involved with the infection. </a:t>
            </a:r>
            <a:endParaRPr lang="en-US" sz="2000" dirty="0" smtClean="0">
              <a:solidFill>
                <a:srgbClr val="70FCCD"/>
              </a:solidFill>
            </a:endParaRP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70FCCD"/>
                </a:solidFill>
              </a:rPr>
              <a:t>serial </a:t>
            </a:r>
            <a:r>
              <a:rPr lang="en-US" sz="2000" dirty="0">
                <a:solidFill>
                  <a:srgbClr val="70FCCD"/>
                </a:solidFill>
              </a:rPr>
              <a:t>trips to the </a:t>
            </a:r>
            <a:r>
              <a:rPr lang="en-US" sz="2000" dirty="0" smtClean="0">
                <a:solidFill>
                  <a:srgbClr val="70FCCD"/>
                </a:solidFill>
              </a:rPr>
              <a:t>OR.</a:t>
            </a: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FFC000"/>
                </a:solidFill>
              </a:rPr>
              <a:t>Broad-</a:t>
            </a:r>
            <a:r>
              <a:rPr lang="en-US" sz="2000" dirty="0" err="1" smtClean="0">
                <a:solidFill>
                  <a:srgbClr val="FFC000"/>
                </a:solidFill>
              </a:rPr>
              <a:t>spectrumantibiotics</a:t>
            </a:r>
            <a:r>
              <a:rPr lang="en-US" sz="2000" dirty="0" smtClean="0">
                <a:solidFill>
                  <a:srgbClr val="70FCCD"/>
                </a:solidFill>
              </a:rPr>
              <a:t> </a:t>
            </a:r>
            <a:r>
              <a:rPr lang="en-US" sz="2000" dirty="0">
                <a:solidFill>
                  <a:srgbClr val="70FCCD"/>
                </a:solidFill>
              </a:rPr>
              <a:t>are an important </a:t>
            </a:r>
            <a:r>
              <a:rPr lang="en-US" sz="2000" dirty="0" smtClean="0">
                <a:solidFill>
                  <a:srgbClr val="70FCCD"/>
                </a:solidFill>
              </a:rPr>
              <a:t>adjunct to </a:t>
            </a:r>
            <a:r>
              <a:rPr lang="en-US" sz="2000" dirty="0">
                <a:solidFill>
                  <a:srgbClr val="70FCCD"/>
                </a:solidFill>
              </a:rPr>
              <a:t>surgical </a:t>
            </a:r>
            <a:r>
              <a:rPr lang="en-US" sz="2000" dirty="0" smtClean="0">
                <a:solidFill>
                  <a:srgbClr val="70FCCD"/>
                </a:solidFill>
              </a:rPr>
              <a:t>debridement because </a:t>
            </a:r>
            <a:r>
              <a:rPr lang="en-US" sz="2000" dirty="0">
                <a:solidFill>
                  <a:srgbClr val="70FCCD"/>
                </a:solidFill>
              </a:rPr>
              <a:t>these infections may be </a:t>
            </a:r>
            <a:r>
              <a:rPr lang="en-US" sz="2000" dirty="0" err="1">
                <a:solidFill>
                  <a:srgbClr val="70FCCD"/>
                </a:solidFill>
              </a:rPr>
              <a:t>polymicrobial</a:t>
            </a:r>
            <a:r>
              <a:rPr lang="en-US" sz="2000" dirty="0">
                <a:solidFill>
                  <a:srgbClr val="70FCCD"/>
                </a:solidFill>
              </a:rPr>
              <a:t> </a:t>
            </a:r>
            <a:r>
              <a:rPr lang="en-US" sz="2000" dirty="0" smtClean="0">
                <a:solidFill>
                  <a:srgbClr val="70FCCD"/>
                </a:solidFill>
              </a:rPr>
              <a:t>(</a:t>
            </a:r>
            <a:r>
              <a:rPr lang="en-US" sz="2000" i="1" dirty="0" smtClean="0">
                <a:solidFill>
                  <a:srgbClr val="70FCCD"/>
                </a:solidFill>
              </a:rPr>
              <a:t>mixed-synergistic </a:t>
            </a:r>
            <a:r>
              <a:rPr lang="en-US" sz="2000" i="1" dirty="0">
                <a:solidFill>
                  <a:srgbClr val="70FCCD"/>
                </a:solidFill>
              </a:rPr>
              <a:t>infections</a:t>
            </a:r>
            <a:r>
              <a:rPr lang="en-US" sz="2000" dirty="0">
                <a:solidFill>
                  <a:srgbClr val="70FCCD"/>
                </a:solidFill>
              </a:rPr>
              <a:t>). </a:t>
            </a:r>
            <a:endParaRPr lang="en-US" sz="2000" dirty="0" smtClean="0">
              <a:solidFill>
                <a:srgbClr val="70FCCD"/>
              </a:solidFill>
            </a:endParaRPr>
          </a:p>
          <a:p>
            <a:pPr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srgbClr val="70FCCD"/>
                </a:solidFill>
              </a:rPr>
              <a:t>S</a:t>
            </a:r>
            <a:r>
              <a:rPr lang="en-US" sz="2000" i="1" dirty="0">
                <a:solidFill>
                  <a:srgbClr val="70FCCD"/>
                </a:solidFill>
              </a:rPr>
              <a:t>. </a:t>
            </a:r>
            <a:r>
              <a:rPr lang="en-US" sz="2000" i="1" dirty="0" err="1">
                <a:solidFill>
                  <a:srgbClr val="70FCCD"/>
                </a:solidFill>
              </a:rPr>
              <a:t>pyogenes</a:t>
            </a:r>
            <a:r>
              <a:rPr lang="en-US" sz="2000" i="1" dirty="0">
                <a:solidFill>
                  <a:srgbClr val="70FCCD"/>
                </a:solidFill>
              </a:rPr>
              <a:t> </a:t>
            </a:r>
            <a:r>
              <a:rPr lang="en-US" sz="2000" dirty="0">
                <a:solidFill>
                  <a:srgbClr val="70FCCD"/>
                </a:solidFill>
              </a:rPr>
              <a:t>is </a:t>
            </a:r>
            <a:r>
              <a:rPr lang="en-US" sz="2000" dirty="0" smtClean="0">
                <a:solidFill>
                  <a:srgbClr val="70FCCD"/>
                </a:solidFill>
              </a:rPr>
              <a:t>eradicated with </a:t>
            </a:r>
            <a:r>
              <a:rPr lang="en-US" sz="2000" dirty="0">
                <a:solidFill>
                  <a:srgbClr val="FFC000"/>
                </a:solidFill>
              </a:rPr>
              <a:t>penicillin</a:t>
            </a:r>
            <a:r>
              <a:rPr lang="en-US" sz="2000" dirty="0">
                <a:solidFill>
                  <a:srgbClr val="70FCCD"/>
                </a:solidFill>
              </a:rPr>
              <a:t>, and it should still be used as the initial drug </a:t>
            </a:r>
            <a:r>
              <a:rPr lang="en-US" sz="2000" dirty="0" smtClean="0">
                <a:solidFill>
                  <a:srgbClr val="70FCCD"/>
                </a:solidFill>
              </a:rPr>
              <a:t>of choice</a:t>
            </a:r>
            <a:r>
              <a:rPr lang="en-US" sz="2000" dirty="0">
                <a:solidFill>
                  <a:srgbClr val="70FCC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13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010" y="0"/>
            <a:ext cx="8911687" cy="1094704"/>
          </a:xfrm>
        </p:spPr>
        <p:txBody>
          <a:bodyPr/>
          <a:lstStyle/>
          <a:p>
            <a:r>
              <a:rPr lang="en-US" b="1" dirty="0"/>
              <a:t>Problems with </a:t>
            </a:r>
            <a:r>
              <a:rPr lang="en-US" b="1" dirty="0" smtClean="0"/>
              <a:t>Thermoregulation</a:t>
            </a:r>
            <a:br>
              <a:rPr lang="en-US" b="1" dirty="0" smtClean="0"/>
            </a:br>
            <a:r>
              <a:rPr lang="en-US" sz="2800" b="1" dirty="0"/>
              <a:t>Hypothermia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7010" y="1094704"/>
            <a:ext cx="10564990" cy="576329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990033"/>
                </a:solidFill>
              </a:rPr>
              <a:t>core temperature less </a:t>
            </a:r>
            <a:r>
              <a:rPr lang="en-US" sz="2400" dirty="0">
                <a:solidFill>
                  <a:srgbClr val="990033"/>
                </a:solidFill>
              </a:rPr>
              <a:t>than 35°C (95°F) </a:t>
            </a:r>
            <a:endParaRPr lang="en-US" sz="2400" dirty="0" smtClean="0">
              <a:solidFill>
                <a:srgbClr val="990033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Mild (35–32°C, moderate </a:t>
            </a:r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dirty="0" smtClean="0">
                <a:solidFill>
                  <a:srgbClr val="0070C0"/>
                </a:solidFill>
              </a:rPr>
              <a:t>32–28°C, and </a:t>
            </a:r>
            <a:r>
              <a:rPr lang="en-US" sz="2400" dirty="0">
                <a:solidFill>
                  <a:srgbClr val="0070C0"/>
                </a:solidFill>
              </a:rPr>
              <a:t>severe (&lt;</a:t>
            </a:r>
            <a:r>
              <a:rPr lang="en-US" sz="2400" dirty="0" smtClean="0">
                <a:solidFill>
                  <a:srgbClr val="0070C0"/>
                </a:solidFill>
              </a:rPr>
              <a:t>28°C.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Shivering, occurs between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37 and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31°C, but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ceases at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temperatures below 31°C. </a:t>
            </a:r>
          </a:p>
          <a:p>
            <a:r>
              <a:rPr lang="en-US" sz="2400" dirty="0" smtClean="0">
                <a:solidFill>
                  <a:srgbClr val="006600"/>
                </a:solidFill>
              </a:rPr>
              <a:t>Patients </a:t>
            </a:r>
            <a:r>
              <a:rPr lang="en-US" sz="2400" dirty="0">
                <a:solidFill>
                  <a:srgbClr val="006600"/>
                </a:solidFill>
              </a:rPr>
              <a:t>who are moderately </a:t>
            </a:r>
            <a:r>
              <a:rPr lang="en-US" sz="2400" dirty="0" smtClean="0">
                <a:solidFill>
                  <a:srgbClr val="006600"/>
                </a:solidFill>
              </a:rPr>
              <a:t>hypothermic are </a:t>
            </a:r>
            <a:r>
              <a:rPr lang="en-US" sz="2400" dirty="0">
                <a:solidFill>
                  <a:srgbClr val="006600"/>
                </a:solidFill>
              </a:rPr>
              <a:t>at higher risk for complications than are those </a:t>
            </a:r>
            <a:r>
              <a:rPr lang="en-US" sz="2400" dirty="0" smtClean="0">
                <a:solidFill>
                  <a:srgbClr val="006600"/>
                </a:solidFill>
              </a:rPr>
              <a:t>who are </a:t>
            </a:r>
            <a:r>
              <a:rPr lang="en-US" sz="2400" dirty="0">
                <a:solidFill>
                  <a:srgbClr val="006600"/>
                </a:solidFill>
              </a:rPr>
              <a:t>more profoundly hypothermic.</a:t>
            </a:r>
          </a:p>
          <a:p>
            <a:r>
              <a:rPr lang="en-US" sz="2400" dirty="0">
                <a:solidFill>
                  <a:srgbClr val="CC0000"/>
                </a:solidFill>
              </a:rPr>
              <a:t>Hypothermia creates a coagulopathy that is related </a:t>
            </a:r>
            <a:r>
              <a:rPr lang="en-US" sz="2400" dirty="0" smtClean="0">
                <a:solidFill>
                  <a:srgbClr val="CC0000"/>
                </a:solidFill>
              </a:rPr>
              <a:t>to platelet </a:t>
            </a:r>
            <a:r>
              <a:rPr lang="en-US" sz="2400" dirty="0">
                <a:solidFill>
                  <a:srgbClr val="CC0000"/>
                </a:solidFill>
              </a:rPr>
              <a:t>and clotting cascade enzyme dysfunction. </a:t>
            </a:r>
            <a:r>
              <a:rPr lang="en-US" sz="2400" dirty="0" smtClean="0">
                <a:solidFill>
                  <a:srgbClr val="CC0000"/>
                </a:solidFill>
              </a:rPr>
              <a:t>This triad of </a:t>
            </a:r>
            <a:r>
              <a:rPr lang="en-US" sz="2400" dirty="0">
                <a:solidFill>
                  <a:srgbClr val="CC0000"/>
                </a:solidFill>
              </a:rPr>
              <a:t>metabolic acidosis, coagulopathy, and hypothermia is </a:t>
            </a:r>
            <a:r>
              <a:rPr lang="en-US" sz="2400" dirty="0" smtClean="0">
                <a:solidFill>
                  <a:srgbClr val="CC0000"/>
                </a:solidFill>
              </a:rPr>
              <a:t>commonly found </a:t>
            </a:r>
            <a:r>
              <a:rPr lang="en-US" sz="2400" dirty="0">
                <a:solidFill>
                  <a:srgbClr val="CC0000"/>
                </a:solidFill>
              </a:rPr>
              <a:t>in long operative cases and in patients with </a:t>
            </a:r>
            <a:r>
              <a:rPr lang="en-US" sz="2400" dirty="0" smtClean="0">
                <a:solidFill>
                  <a:srgbClr val="CC0000"/>
                </a:solidFill>
              </a:rPr>
              <a:t>blood </a:t>
            </a:r>
            <a:r>
              <a:rPr lang="en-US" sz="2400" dirty="0" err="1" smtClean="0">
                <a:solidFill>
                  <a:srgbClr val="CC0000"/>
                </a:solidFill>
              </a:rPr>
              <a:t>dyscrasias</a:t>
            </a:r>
            <a:r>
              <a:rPr lang="en-US" sz="2400" dirty="0" smtClean="0">
                <a:solidFill>
                  <a:srgbClr val="CC0000"/>
                </a:solidFill>
              </a:rPr>
              <a:t>. </a:t>
            </a:r>
            <a:r>
              <a:rPr lang="en-US" sz="2400" b="1" dirty="0" smtClean="0">
                <a:solidFill>
                  <a:srgbClr val="0000FF"/>
                </a:solidFill>
              </a:rPr>
              <a:t>(Lethal triad)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8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0"/>
            <a:ext cx="12024575" cy="6858000"/>
          </a:xfrm>
          <a:solidFill>
            <a:srgbClr val="333399"/>
          </a:solidFill>
        </p:spPr>
        <p:txBody>
          <a:bodyPr>
            <a:noAutofit/>
          </a:bodyPr>
          <a:lstStyle/>
          <a:p>
            <a:pPr>
              <a:buClr>
                <a:schemeClr val="accent6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CCFF"/>
                </a:solidFill>
              </a:rPr>
              <a:t>The most common cardiac abnormality is the </a:t>
            </a:r>
            <a:r>
              <a:rPr lang="en-US" sz="2400" dirty="0" smtClean="0">
                <a:solidFill>
                  <a:srgbClr val="FFCCFF"/>
                </a:solidFill>
              </a:rPr>
              <a:t>development of </a:t>
            </a:r>
            <a:r>
              <a:rPr lang="en-US" sz="2400" dirty="0">
                <a:solidFill>
                  <a:srgbClr val="FFCCFF"/>
                </a:solidFill>
              </a:rPr>
              <a:t>arrhythmias when body temperature drops below </a:t>
            </a:r>
            <a:r>
              <a:rPr lang="en-US" sz="2400" dirty="0" smtClean="0">
                <a:solidFill>
                  <a:srgbClr val="FFCCFF"/>
                </a:solidFill>
              </a:rPr>
              <a:t>35°C (</a:t>
            </a:r>
            <a:r>
              <a:rPr lang="en-US" sz="2400" dirty="0">
                <a:solidFill>
                  <a:srgbClr val="FFCCFF"/>
                </a:solidFill>
              </a:rPr>
              <a:t>95°F). </a:t>
            </a:r>
            <a:r>
              <a:rPr lang="en-US" sz="2400" b="1" dirty="0">
                <a:solidFill>
                  <a:srgbClr val="FFC000"/>
                </a:solidFill>
              </a:rPr>
              <a:t>Bradycardia</a:t>
            </a:r>
            <a:r>
              <a:rPr lang="en-US" sz="2400" dirty="0">
                <a:solidFill>
                  <a:srgbClr val="FFCCFF"/>
                </a:solidFill>
              </a:rPr>
              <a:t> occurs with temperatures below </a:t>
            </a:r>
            <a:r>
              <a:rPr lang="en-US" sz="2400" dirty="0" smtClean="0">
                <a:solidFill>
                  <a:srgbClr val="FFCCFF"/>
                </a:solidFill>
              </a:rPr>
              <a:t>30°C (</a:t>
            </a:r>
            <a:r>
              <a:rPr lang="en-US" sz="2400" dirty="0">
                <a:solidFill>
                  <a:srgbClr val="FFCCFF"/>
                </a:solidFill>
              </a:rPr>
              <a:t>86°F). </a:t>
            </a:r>
            <a:endParaRPr lang="en-US" sz="2400" dirty="0" smtClean="0">
              <a:solidFill>
                <a:srgbClr val="FFCCFF"/>
              </a:solidFill>
            </a:endParaRPr>
          </a:p>
          <a:p>
            <a:pPr>
              <a:buClr>
                <a:schemeClr val="accent6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CCFF"/>
                </a:solidFill>
              </a:rPr>
              <a:t>Hypothermia </a:t>
            </a:r>
            <a:r>
              <a:rPr lang="en-US" sz="2400" dirty="0">
                <a:solidFill>
                  <a:srgbClr val="FFCCFF"/>
                </a:solidFill>
              </a:rPr>
              <a:t>may induce </a:t>
            </a:r>
            <a:r>
              <a:rPr lang="en-US" sz="2400" b="1" dirty="0" smtClean="0">
                <a:solidFill>
                  <a:srgbClr val="FFC000"/>
                </a:solidFill>
              </a:rPr>
              <a:t>CO2 retention</a:t>
            </a:r>
            <a:r>
              <a:rPr lang="en-US" sz="2400" dirty="0">
                <a:solidFill>
                  <a:srgbClr val="FFCCFF"/>
                </a:solidFill>
              </a:rPr>
              <a:t>, resulting in respiratory acidosis</a:t>
            </a:r>
            <a:r>
              <a:rPr lang="en-US" sz="2400" dirty="0" smtClean="0">
                <a:solidFill>
                  <a:srgbClr val="FFCCFF"/>
                </a:solidFill>
              </a:rPr>
              <a:t>.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CCFF"/>
                </a:solidFill>
              </a:rPr>
              <a:t> </a:t>
            </a:r>
            <a:r>
              <a:rPr lang="en-US" sz="2400" dirty="0">
                <a:solidFill>
                  <a:srgbClr val="FFCCFF"/>
                </a:solidFill>
              </a:rPr>
              <a:t>Renal </a:t>
            </a:r>
            <a:r>
              <a:rPr lang="en-US" sz="2400" dirty="0" smtClean="0">
                <a:solidFill>
                  <a:srgbClr val="FFCCFF"/>
                </a:solidFill>
              </a:rPr>
              <a:t>dysfunction of </a:t>
            </a:r>
            <a:r>
              <a:rPr lang="en-US" sz="2400" dirty="0">
                <a:solidFill>
                  <a:srgbClr val="FFCCFF"/>
                </a:solidFill>
              </a:rPr>
              <a:t>hypothermia manifests itself as a </a:t>
            </a:r>
            <a:r>
              <a:rPr lang="en-US" sz="2400" b="1" dirty="0" err="1">
                <a:solidFill>
                  <a:srgbClr val="FFC000"/>
                </a:solidFill>
              </a:rPr>
              <a:t>paradoxic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polyuria</a:t>
            </a:r>
            <a:r>
              <a:rPr lang="en-US" sz="2400" dirty="0" smtClean="0">
                <a:solidFill>
                  <a:srgbClr val="FFCCFF"/>
                </a:solidFill>
              </a:rPr>
              <a:t>. The </a:t>
            </a:r>
            <a:r>
              <a:rPr lang="en-US" sz="2400" dirty="0">
                <a:solidFill>
                  <a:srgbClr val="FFCCFF"/>
                </a:solidFill>
              </a:rPr>
              <a:t>brisk </a:t>
            </a:r>
            <a:r>
              <a:rPr lang="en-US" sz="2400" dirty="0" smtClean="0">
                <a:solidFill>
                  <a:srgbClr val="FFCCFF"/>
                </a:solidFill>
              </a:rPr>
              <a:t>urine output </a:t>
            </a:r>
            <a:r>
              <a:rPr lang="en-US" sz="2400" dirty="0">
                <a:solidFill>
                  <a:srgbClr val="FFCCFF"/>
                </a:solidFill>
              </a:rPr>
              <a:t>provides a false sense of an adequate intravascular </a:t>
            </a:r>
            <a:r>
              <a:rPr lang="en-US" sz="2400" dirty="0" smtClean="0">
                <a:solidFill>
                  <a:srgbClr val="FFCCFF"/>
                </a:solidFill>
              </a:rPr>
              <a:t>fluid volume.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CCFF"/>
                </a:solidFill>
              </a:rPr>
              <a:t>A rate of temperature rise of </a:t>
            </a:r>
            <a:r>
              <a:rPr lang="en-US" sz="2400" b="1" dirty="0">
                <a:solidFill>
                  <a:srgbClr val="FFC000"/>
                </a:solidFill>
              </a:rPr>
              <a:t>2 </a:t>
            </a:r>
            <a:r>
              <a:rPr lang="en-US" sz="2400" b="1" dirty="0" smtClean="0">
                <a:solidFill>
                  <a:srgbClr val="FFC000"/>
                </a:solidFill>
              </a:rPr>
              <a:t>to 4°C/h</a:t>
            </a:r>
            <a:r>
              <a:rPr lang="en-US" sz="2400" dirty="0" smtClean="0">
                <a:solidFill>
                  <a:srgbClr val="FFCCFF"/>
                </a:solidFill>
              </a:rPr>
              <a:t> </a:t>
            </a:r>
            <a:r>
              <a:rPr lang="en-US" sz="2400" dirty="0">
                <a:solidFill>
                  <a:srgbClr val="FFCCFF"/>
                </a:solidFill>
              </a:rPr>
              <a:t>is considered adequate, but the most </a:t>
            </a:r>
            <a:r>
              <a:rPr lang="en-US" sz="2400" dirty="0" smtClean="0">
                <a:solidFill>
                  <a:srgbClr val="FFCCFF"/>
                </a:solidFill>
              </a:rPr>
              <a:t>common complication </a:t>
            </a:r>
            <a:r>
              <a:rPr lang="en-US" sz="2400" dirty="0">
                <a:solidFill>
                  <a:srgbClr val="FFCCFF"/>
                </a:solidFill>
              </a:rPr>
              <a:t>for </a:t>
            </a:r>
            <a:r>
              <a:rPr lang="en-US" sz="2400" dirty="0" smtClean="0">
                <a:solidFill>
                  <a:srgbClr val="FFCCFF"/>
                </a:solidFill>
              </a:rPr>
              <a:t>rewarming </a:t>
            </a:r>
            <a:r>
              <a:rPr lang="en-US" sz="2400" dirty="0">
                <a:solidFill>
                  <a:srgbClr val="FFCCFF"/>
                </a:solidFill>
              </a:rPr>
              <a:t>is arrhythmia </a:t>
            </a:r>
            <a:r>
              <a:rPr lang="en-US" sz="2400" dirty="0" smtClean="0">
                <a:solidFill>
                  <a:srgbClr val="FFCCFF"/>
                </a:solidFill>
              </a:rPr>
              <a:t>with ventricular </a:t>
            </a:r>
            <a:r>
              <a:rPr lang="en-US" sz="2400" dirty="0">
                <a:solidFill>
                  <a:srgbClr val="FFCCFF"/>
                </a:solidFill>
              </a:rPr>
              <a:t>arrest.</a:t>
            </a:r>
            <a:endParaRPr lang="en-US" sz="2400" dirty="0" smtClean="0">
              <a:solidFill>
                <a:srgbClr val="FFCCFF"/>
              </a:solidFill>
            </a:endParaRPr>
          </a:p>
          <a:p>
            <a:pPr>
              <a:buClr>
                <a:schemeClr val="accent6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C000"/>
                </a:solidFill>
              </a:rPr>
              <a:t>Induced peripheral hypothermia for hyperpyrexia </a:t>
            </a:r>
            <a:r>
              <a:rPr lang="en-US" sz="2400" dirty="0">
                <a:solidFill>
                  <a:srgbClr val="FFCCFF"/>
                </a:solidFill>
              </a:rPr>
              <a:t>due </a:t>
            </a:r>
            <a:r>
              <a:rPr lang="en-US" sz="2400" dirty="0" smtClean="0">
                <a:solidFill>
                  <a:srgbClr val="FFCCFF"/>
                </a:solidFill>
              </a:rPr>
              <a:t>to infection </a:t>
            </a:r>
            <a:r>
              <a:rPr lang="en-US" sz="2400" dirty="0">
                <a:solidFill>
                  <a:srgbClr val="FFCCFF"/>
                </a:solidFill>
              </a:rPr>
              <a:t>(not to include neurologic or cardiac disease) is </a:t>
            </a:r>
            <a:r>
              <a:rPr lang="en-US" sz="2400" dirty="0" smtClean="0">
                <a:solidFill>
                  <a:srgbClr val="FFCCFF"/>
                </a:solidFill>
              </a:rPr>
              <a:t>likely deleterious </a:t>
            </a:r>
            <a:r>
              <a:rPr lang="en-US" sz="2400" dirty="0">
                <a:solidFill>
                  <a:srgbClr val="FFCCFF"/>
                </a:solidFill>
              </a:rPr>
              <a:t>and does not appear to be beneficial. </a:t>
            </a:r>
            <a:endParaRPr lang="en-US" sz="2400" dirty="0" smtClean="0">
              <a:solidFill>
                <a:srgbClr val="FFCCFF"/>
              </a:solidFill>
            </a:endParaRPr>
          </a:p>
          <a:p>
            <a:pPr>
              <a:buClr>
                <a:schemeClr val="accent6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CCFF"/>
                </a:solidFill>
              </a:rPr>
              <a:t>A </a:t>
            </a:r>
            <a:r>
              <a:rPr lang="en-US" sz="2400" dirty="0">
                <a:solidFill>
                  <a:srgbClr val="FFCCFF"/>
                </a:solidFill>
              </a:rPr>
              <a:t>subsequent feedback loop triggers the </a:t>
            </a:r>
            <a:r>
              <a:rPr lang="en-US" sz="2400" dirty="0" smtClean="0">
                <a:solidFill>
                  <a:srgbClr val="FFCCFF"/>
                </a:solidFill>
              </a:rPr>
              <a:t>hypothalamus to </a:t>
            </a:r>
            <a:r>
              <a:rPr lang="en-US" sz="2400" dirty="0">
                <a:solidFill>
                  <a:srgbClr val="FFCCFF"/>
                </a:solidFill>
              </a:rPr>
              <a:t>raise the internally regulated set point, thus raising core </a:t>
            </a:r>
            <a:r>
              <a:rPr lang="en-US" sz="2400" dirty="0" smtClean="0">
                <a:solidFill>
                  <a:srgbClr val="FFCCFF"/>
                </a:solidFill>
              </a:rPr>
              <a:t>temperature even </a:t>
            </a:r>
            <a:r>
              <a:rPr lang="en-US" sz="2400" dirty="0">
                <a:solidFill>
                  <a:srgbClr val="FFCCFF"/>
                </a:solidFill>
              </a:rPr>
              <a:t>higher</a:t>
            </a:r>
            <a:r>
              <a:rPr lang="en-US" sz="2400" dirty="0" smtClean="0">
                <a:solidFill>
                  <a:srgbClr val="FFCCFF"/>
                </a:solidFill>
              </a:rPr>
              <a:t>. </a:t>
            </a:r>
          </a:p>
          <a:p>
            <a:pPr>
              <a:buClr>
                <a:schemeClr val="accent6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CCFF"/>
                </a:solidFill>
              </a:rPr>
              <a:t>Poor </a:t>
            </a:r>
            <a:r>
              <a:rPr lang="en-US" sz="2400" dirty="0">
                <a:solidFill>
                  <a:srgbClr val="FFCCFF"/>
                </a:solidFill>
              </a:rPr>
              <a:t>data exist in support of treating fevers lower </a:t>
            </a:r>
            <a:r>
              <a:rPr lang="en-US" sz="2400" dirty="0" smtClean="0">
                <a:solidFill>
                  <a:srgbClr val="FFCCFF"/>
                </a:solidFill>
              </a:rPr>
              <a:t>than</a:t>
            </a:r>
            <a:r>
              <a:rPr lang="en-US" sz="2400" b="1" dirty="0" smtClean="0">
                <a:solidFill>
                  <a:srgbClr val="FFC000"/>
                </a:solidFill>
              </a:rPr>
              <a:t> 42°C</a:t>
            </a:r>
            <a:r>
              <a:rPr lang="en-US" sz="2400" dirty="0" smtClean="0">
                <a:solidFill>
                  <a:srgbClr val="FFCCFF"/>
                </a:solidFill>
              </a:rPr>
              <a:t> </a:t>
            </a:r>
            <a:r>
              <a:rPr lang="en-US" sz="2400" dirty="0">
                <a:solidFill>
                  <a:srgbClr val="FFCCFF"/>
                </a:solidFill>
              </a:rPr>
              <a:t>in any fashion.</a:t>
            </a:r>
          </a:p>
        </p:txBody>
      </p:sp>
    </p:spTree>
    <p:extLst>
      <p:ext uri="{BB962C8B-B14F-4D97-AF65-F5344CB8AC3E}">
        <p14:creationId xmlns:p14="http://schemas.microsoft.com/office/powerpoint/2010/main" val="22058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342" y="14078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Problems with </a:t>
            </a:r>
            <a:r>
              <a:rPr lang="en-US" b="1" dirty="0" smtClean="0"/>
              <a:t>Thermoregulation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sz="2800" b="1" dirty="0" smtClean="0"/>
              <a:t>Hyperthermia</a:t>
            </a:r>
            <a:br>
              <a:rPr lang="en-US" sz="2800" b="1" dirty="0" smtClean="0"/>
            </a:br>
            <a:r>
              <a:rPr lang="en-US" sz="2400" dirty="0"/>
              <a:t>core temperature greater than </a:t>
            </a:r>
            <a:r>
              <a:rPr lang="en-US" sz="2400" dirty="0" smtClean="0"/>
              <a:t>38.6°C.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063" y="1660328"/>
            <a:ext cx="7328263" cy="52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767" y="263502"/>
            <a:ext cx="8911687" cy="728172"/>
          </a:xfrm>
        </p:spPr>
        <p:txBody>
          <a:bodyPr/>
          <a:lstStyle/>
          <a:p>
            <a:r>
              <a:rPr lang="en-US" b="1" dirty="0"/>
              <a:t>Malignant hyperthermia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2767" y="1171977"/>
            <a:ext cx="10440495" cy="556367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occurs after exposure to </a:t>
            </a:r>
            <a:r>
              <a:rPr lang="en-US" sz="2600" dirty="0" smtClean="0"/>
              <a:t>agents such </a:t>
            </a:r>
            <a:r>
              <a:rPr lang="en-US" sz="2600" dirty="0"/>
              <a:t>as </a:t>
            </a:r>
            <a:r>
              <a:rPr lang="en-US" sz="2600" dirty="0">
                <a:solidFill>
                  <a:srgbClr val="FF0000"/>
                </a:solidFill>
              </a:rPr>
              <a:t>succinylcholin</a:t>
            </a:r>
            <a:r>
              <a:rPr lang="en-US" sz="2600" dirty="0"/>
              <a:t>e and some </a:t>
            </a:r>
            <a:r>
              <a:rPr lang="en-US" sz="2600" dirty="0">
                <a:solidFill>
                  <a:srgbClr val="FF0000"/>
                </a:solidFill>
              </a:rPr>
              <a:t>halothane-based </a:t>
            </a:r>
            <a:r>
              <a:rPr lang="en-US" sz="2600" dirty="0" smtClean="0">
                <a:solidFill>
                  <a:srgbClr val="FF0000"/>
                </a:solidFill>
              </a:rPr>
              <a:t>inhalational</a:t>
            </a:r>
            <a:r>
              <a:rPr lang="en-US" sz="2600" dirty="0" smtClean="0"/>
              <a:t> anesthetics</a:t>
            </a:r>
            <a:r>
              <a:rPr lang="en-US" sz="2600" dirty="0"/>
              <a:t>. 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The </a:t>
            </a:r>
            <a:r>
              <a:rPr lang="en-US" sz="2600" dirty="0"/>
              <a:t>presentation is dramatic, with </a:t>
            </a:r>
            <a:r>
              <a:rPr lang="en-US" sz="2600" dirty="0" smtClean="0"/>
              <a:t>rapid onset </a:t>
            </a:r>
            <a:r>
              <a:rPr lang="en-US" sz="2600" dirty="0"/>
              <a:t>of increased temperature, rigors, and </a:t>
            </a:r>
            <a:r>
              <a:rPr lang="en-US" sz="2600" dirty="0" err="1" smtClean="0"/>
              <a:t>myoglobinuria</a:t>
            </a:r>
            <a:r>
              <a:rPr lang="en-US" sz="2600" dirty="0" smtClean="0"/>
              <a:t> related </a:t>
            </a:r>
            <a:r>
              <a:rPr lang="en-US" sz="2600" dirty="0"/>
              <a:t>to </a:t>
            </a:r>
            <a:r>
              <a:rPr lang="en-US" sz="2600" dirty="0" err="1"/>
              <a:t>myonecrosis</a:t>
            </a:r>
            <a:r>
              <a:rPr lang="en-US" sz="2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 </a:t>
            </a:r>
            <a:r>
              <a:rPr lang="en-US" sz="2600" dirty="0"/>
              <a:t>Medications must be </a:t>
            </a:r>
            <a:r>
              <a:rPr lang="en-US" sz="2600" dirty="0" smtClean="0"/>
              <a:t>discontinued immediately </a:t>
            </a:r>
            <a:r>
              <a:rPr lang="en-US" sz="2600" dirty="0"/>
              <a:t>and </a:t>
            </a:r>
            <a:r>
              <a:rPr lang="en-US" sz="2600" dirty="0" err="1">
                <a:solidFill>
                  <a:srgbClr val="FF0000"/>
                </a:solidFill>
              </a:rPr>
              <a:t>dantrolene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administered (2.5 mg/kg </a:t>
            </a:r>
            <a:r>
              <a:rPr lang="en-US" sz="2600" dirty="0" smtClean="0"/>
              <a:t>every 5 </a:t>
            </a:r>
            <a:r>
              <a:rPr lang="en-US" sz="2600" dirty="0"/>
              <a:t>minutes) until symptoms subside. 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rgbClr val="FF0000"/>
                </a:solidFill>
              </a:rPr>
              <a:t>Aggressive </a:t>
            </a:r>
            <a:r>
              <a:rPr lang="en-US" sz="2600" dirty="0">
                <a:solidFill>
                  <a:srgbClr val="FF0000"/>
                </a:solidFill>
              </a:rPr>
              <a:t>cooling </a:t>
            </a:r>
            <a:r>
              <a:rPr lang="en-US" sz="2600" dirty="0" smtClean="0"/>
              <a:t>methods are </a:t>
            </a:r>
            <a:r>
              <a:rPr lang="en-US" sz="2600" dirty="0"/>
              <a:t>also implemented, such as an alcohol bath, or </a:t>
            </a:r>
            <a:r>
              <a:rPr lang="en-US" sz="2600" dirty="0" smtClean="0"/>
              <a:t>packing in </a:t>
            </a:r>
            <a:r>
              <a:rPr lang="en-US" sz="2600" dirty="0"/>
              <a:t>ice. </a:t>
            </a: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In </a:t>
            </a:r>
            <a:r>
              <a:rPr lang="en-US" sz="2600" dirty="0"/>
              <a:t>cases of severe malignant hyperthermia, the </a:t>
            </a:r>
            <a:r>
              <a:rPr lang="en-US" sz="2600" dirty="0" smtClean="0">
                <a:solidFill>
                  <a:srgbClr val="FF0000"/>
                </a:solidFill>
              </a:rPr>
              <a:t>mortality</a:t>
            </a:r>
            <a:r>
              <a:rPr lang="en-US" sz="2600" dirty="0" smtClean="0"/>
              <a:t> rate </a:t>
            </a:r>
            <a:r>
              <a:rPr lang="en-US" sz="2600" dirty="0"/>
              <a:t>is nearly </a:t>
            </a:r>
            <a:r>
              <a:rPr lang="en-US" sz="2600" dirty="0">
                <a:solidFill>
                  <a:srgbClr val="FF0000"/>
                </a:solidFill>
              </a:rPr>
              <a:t>30%.</a:t>
            </a:r>
          </a:p>
        </p:txBody>
      </p:sp>
    </p:spTree>
    <p:extLst>
      <p:ext uri="{BB962C8B-B14F-4D97-AF65-F5344CB8AC3E}">
        <p14:creationId xmlns:p14="http://schemas.microsoft.com/office/powerpoint/2010/main" val="2177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647" y="186228"/>
            <a:ext cx="8911687" cy="702414"/>
          </a:xfrm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Thyrotoxicosis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65" y="888642"/>
            <a:ext cx="10547797" cy="5969358"/>
          </a:xfrm>
        </p:spPr>
        <p:txBody>
          <a:bodyPr>
            <a:noAutofit/>
          </a:bodyPr>
          <a:lstStyle/>
          <a:p>
            <a:pPr>
              <a:buClr>
                <a:schemeClr val="accent6">
                  <a:lumMod val="50000"/>
                </a:schemeClr>
              </a:buClr>
              <a:buFont typeface="Wingdings 2" panose="05020102010507070707" pitchFamily="18" charset="2"/>
              <a:buChar char="C"/>
            </a:pPr>
            <a:r>
              <a:rPr lang="en-US" sz="2600" dirty="0" smtClean="0">
                <a:solidFill>
                  <a:srgbClr val="FF0000"/>
                </a:solidFill>
              </a:rPr>
              <a:t>Can </a:t>
            </a:r>
            <a:r>
              <a:rPr lang="en-US" sz="2600" dirty="0">
                <a:solidFill>
                  <a:srgbClr val="FF0000"/>
                </a:solidFill>
              </a:rPr>
              <a:t>occur after surgery due to </a:t>
            </a:r>
            <a:r>
              <a:rPr lang="en-US" sz="2600" dirty="0" smtClean="0">
                <a:solidFill>
                  <a:srgbClr val="FF0000"/>
                </a:solidFill>
              </a:rPr>
              <a:t>undiagnosed Graves</a:t>
            </a:r>
            <a:r>
              <a:rPr lang="en-US" sz="2600" dirty="0">
                <a:solidFill>
                  <a:srgbClr val="FF0000"/>
                </a:solidFill>
              </a:rPr>
              <a:t>’ disease. </a:t>
            </a:r>
            <a:endParaRPr lang="en-US" sz="2600" dirty="0" smtClean="0">
              <a:solidFill>
                <a:srgbClr val="FF0000"/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buFont typeface="Wingdings 2" panose="05020102010507070707" pitchFamily="18" charset="2"/>
              <a:buChar char="C"/>
            </a:pPr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</a:rPr>
              <a:t>Hyperthermia 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(&gt;40°C [104°F]), anxiety</a:t>
            </a:r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</a:rPr>
              <a:t>, copious 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diaphoresis, congestive heart failure (present </a:t>
            </a:r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</a:rPr>
              <a:t>in about 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one fourth of episodes), tachycardia (most </a:t>
            </a:r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</a:rPr>
              <a:t>commonly atrial 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fibrillation), and hypokalemia (up to 50% of patients</a:t>
            </a:r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</a:rPr>
              <a:t>) are </a:t>
            </a:r>
            <a:r>
              <a:rPr lang="en-US" sz="2600" dirty="0">
                <a:solidFill>
                  <a:schemeClr val="accent4">
                    <a:lumMod val="75000"/>
                  </a:schemeClr>
                </a:solidFill>
              </a:rPr>
              <a:t>hallmarks of the disease. </a:t>
            </a:r>
            <a:endParaRPr lang="en-US" sz="2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buFont typeface="Wingdings 2" panose="05020102010507070707" pitchFamily="18" charset="2"/>
              <a:buChar char="C"/>
            </a:pPr>
            <a:r>
              <a:rPr lang="en-US" sz="2600" dirty="0" smtClean="0">
                <a:solidFill>
                  <a:srgbClr val="C00000"/>
                </a:solidFill>
              </a:rPr>
              <a:t>Treatment: </a:t>
            </a:r>
            <a:r>
              <a:rPr lang="en-US" sz="2600" dirty="0">
                <a:solidFill>
                  <a:srgbClr val="C00000"/>
                </a:solidFill>
              </a:rPr>
              <a:t>glucocorticoids, </a:t>
            </a:r>
            <a:r>
              <a:rPr lang="en-US" sz="2600" dirty="0" err="1">
                <a:solidFill>
                  <a:srgbClr val="C00000"/>
                </a:solidFill>
              </a:rPr>
              <a:t>propylthiouracil</a:t>
            </a:r>
            <a:r>
              <a:rPr lang="en-US" sz="2600" dirty="0">
                <a:solidFill>
                  <a:srgbClr val="C00000"/>
                </a:solidFill>
              </a:rPr>
              <a:t>, </a:t>
            </a:r>
            <a:r>
              <a:rPr lang="el-GR" sz="2600" dirty="0">
                <a:solidFill>
                  <a:srgbClr val="C00000"/>
                </a:solidFill>
              </a:rPr>
              <a:t>β-</a:t>
            </a:r>
            <a:r>
              <a:rPr lang="en-US" sz="2600" dirty="0">
                <a:solidFill>
                  <a:srgbClr val="C00000"/>
                </a:solidFill>
              </a:rPr>
              <a:t>blockade, </a:t>
            </a:r>
            <a:r>
              <a:rPr lang="en-US" sz="2600" dirty="0" smtClean="0">
                <a:solidFill>
                  <a:srgbClr val="C00000"/>
                </a:solidFill>
              </a:rPr>
              <a:t>and iodide </a:t>
            </a:r>
            <a:r>
              <a:rPr lang="en-US" sz="2600" dirty="0">
                <a:solidFill>
                  <a:srgbClr val="C00000"/>
                </a:solidFill>
              </a:rPr>
              <a:t>(</a:t>
            </a:r>
            <a:r>
              <a:rPr lang="en-US" sz="2600" dirty="0" err="1">
                <a:solidFill>
                  <a:srgbClr val="C00000"/>
                </a:solidFill>
              </a:rPr>
              <a:t>Lugol’s</a:t>
            </a:r>
            <a:r>
              <a:rPr lang="en-US" sz="2600" dirty="0">
                <a:solidFill>
                  <a:srgbClr val="C00000"/>
                </a:solidFill>
              </a:rPr>
              <a:t> solution) delivered in an emergent fashion. </a:t>
            </a:r>
            <a:endParaRPr lang="en-US" sz="2600" dirty="0" smtClean="0">
              <a:solidFill>
                <a:srgbClr val="C00000"/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buFont typeface="Wingdings 2" panose="05020102010507070707" pitchFamily="18" charset="2"/>
              <a:buChar char="C"/>
            </a:pPr>
            <a:r>
              <a:rPr lang="en-US" sz="2600" dirty="0" smtClean="0">
                <a:solidFill>
                  <a:srgbClr val="006600"/>
                </a:solidFill>
              </a:rPr>
              <a:t>As the </a:t>
            </a:r>
            <a:r>
              <a:rPr lang="en-US" sz="2600" dirty="0">
                <a:solidFill>
                  <a:srgbClr val="006600"/>
                </a:solidFill>
              </a:rPr>
              <a:t>name suggests, these patients are usually toxic and </a:t>
            </a:r>
            <a:r>
              <a:rPr lang="en-US" sz="2600" dirty="0" smtClean="0">
                <a:solidFill>
                  <a:srgbClr val="006600"/>
                </a:solidFill>
              </a:rPr>
              <a:t>require supportive </a:t>
            </a:r>
            <a:r>
              <a:rPr lang="en-US" sz="2600" dirty="0">
                <a:solidFill>
                  <a:srgbClr val="006600"/>
                </a:solidFill>
              </a:rPr>
              <a:t>measures as well. </a:t>
            </a:r>
            <a:r>
              <a:rPr lang="en-US" sz="2600" dirty="0">
                <a:solidFill>
                  <a:srgbClr val="FF0066"/>
                </a:solidFill>
              </a:rPr>
              <a:t>Acetaminophen</a:t>
            </a:r>
            <a:r>
              <a:rPr lang="en-US" sz="2600" dirty="0">
                <a:solidFill>
                  <a:srgbClr val="006600"/>
                </a:solidFill>
              </a:rPr>
              <a:t>, the </a:t>
            </a:r>
            <a:r>
              <a:rPr lang="en-US" sz="2600" dirty="0" smtClean="0">
                <a:solidFill>
                  <a:srgbClr val="006600"/>
                </a:solidFill>
              </a:rPr>
              <a:t>cooling modalities, </a:t>
            </a:r>
            <a:r>
              <a:rPr lang="en-US" sz="2600" dirty="0">
                <a:solidFill>
                  <a:srgbClr val="006600"/>
                </a:solidFill>
              </a:rPr>
              <a:t>and </a:t>
            </a:r>
            <a:r>
              <a:rPr lang="en-US" sz="2600" dirty="0" smtClean="0">
                <a:solidFill>
                  <a:srgbClr val="006600"/>
                </a:solidFill>
              </a:rPr>
              <a:t>vasoactive agents </a:t>
            </a:r>
            <a:r>
              <a:rPr lang="en-US" sz="2600" dirty="0">
                <a:solidFill>
                  <a:srgbClr val="006600"/>
                </a:solidFill>
              </a:rPr>
              <a:t>often are indicated.</a:t>
            </a:r>
          </a:p>
        </p:txBody>
      </p:sp>
    </p:spTree>
    <p:extLst>
      <p:ext uri="{BB962C8B-B14F-4D97-AF65-F5344CB8AC3E}">
        <p14:creationId xmlns:p14="http://schemas.microsoft.com/office/powerpoint/2010/main" val="178781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3" y="624110"/>
            <a:ext cx="9701570" cy="1280890"/>
          </a:xfrm>
        </p:spPr>
        <p:txBody>
          <a:bodyPr>
            <a:norm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Types of medical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403" y="1905000"/>
            <a:ext cx="10165209" cy="4006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1. Adverse </a:t>
            </a:r>
            <a:r>
              <a:rPr lang="en-US" sz="2800" b="1" dirty="0">
                <a:solidFill>
                  <a:srgbClr val="C00000"/>
                </a:solidFill>
              </a:rPr>
              <a:t>event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 </a:t>
            </a:r>
            <a:r>
              <a:rPr lang="en-US" sz="3200" dirty="0"/>
              <a:t>Injury caused by medical management rather than </a:t>
            </a:r>
            <a:r>
              <a:rPr lang="en-US" sz="3200" dirty="0" smtClean="0"/>
              <a:t>the underlying </a:t>
            </a:r>
            <a:r>
              <a:rPr lang="en-US" sz="3200" dirty="0"/>
              <a:t>condition of the patient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Prolongs </a:t>
            </a:r>
            <a:r>
              <a:rPr lang="en-US" sz="3200" dirty="0"/>
              <a:t>hospitalization, produces a disability at discharge, or both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Classified </a:t>
            </a:r>
            <a:r>
              <a:rPr lang="en-US" sz="3200" dirty="0"/>
              <a:t>as preventable or unpreventable</a:t>
            </a:r>
          </a:p>
        </p:txBody>
      </p:sp>
    </p:spTree>
    <p:extLst>
      <p:ext uri="{BB962C8B-B14F-4D97-AF65-F5344CB8AC3E}">
        <p14:creationId xmlns:p14="http://schemas.microsoft.com/office/powerpoint/2010/main" val="3034890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Types of medical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918" y="1712890"/>
            <a:ext cx="10113694" cy="4198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2. Negligence</a:t>
            </a:r>
            <a:endParaRPr lang="en-US" sz="3200" b="1" dirty="0">
              <a:solidFill>
                <a:srgbClr val="C00000"/>
              </a:solidFill>
            </a:endParaRPr>
          </a:p>
          <a:p>
            <a:pPr marL="857250" lvl="1" indent="-457200">
              <a:buClr>
                <a:srgbClr val="2EFAF0"/>
              </a:buClr>
              <a:buFont typeface="Wingdings" panose="05000000000000000000" pitchFamily="2" charset="2"/>
              <a:buChar char="v"/>
            </a:pPr>
            <a:r>
              <a:rPr lang="en-US" sz="3200" dirty="0" smtClean="0"/>
              <a:t> </a:t>
            </a:r>
            <a:r>
              <a:rPr lang="en-US" sz="3200" dirty="0">
                <a:solidFill>
                  <a:srgbClr val="009900"/>
                </a:solidFill>
              </a:rPr>
              <a:t>Care that falls below a recognized standard of care</a:t>
            </a:r>
          </a:p>
          <a:p>
            <a:pPr marL="857250" lvl="1" indent="-457200">
              <a:buClr>
                <a:srgbClr val="2EFAF0"/>
              </a:buClr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Standard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of care is considered to be care a reasonable physician of similar knowledge, training, and experience would use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in similar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circumstances</a:t>
            </a:r>
          </a:p>
        </p:txBody>
      </p:sp>
    </p:spTree>
    <p:extLst>
      <p:ext uri="{BB962C8B-B14F-4D97-AF65-F5344CB8AC3E}">
        <p14:creationId xmlns:p14="http://schemas.microsoft.com/office/powerpoint/2010/main" val="1476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195" y="605307"/>
            <a:ext cx="9611418" cy="1299693"/>
          </a:xfrm>
        </p:spPr>
        <p:txBody>
          <a:bodyPr>
            <a:normAutofit/>
          </a:bodyPr>
          <a:lstStyle/>
          <a:p>
            <a:r>
              <a:rPr lang="en-US" sz="4000" b="1" dirty="0"/>
              <a:t>Types of medical error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195" y="1725769"/>
            <a:ext cx="9611417" cy="41854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3. Near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miss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960000"/>
                </a:solidFill>
              </a:rPr>
              <a:t>An </a:t>
            </a:r>
            <a:r>
              <a:rPr lang="en-US" sz="3600" dirty="0">
                <a:solidFill>
                  <a:srgbClr val="960000"/>
                </a:solidFill>
              </a:rPr>
              <a:t>error that does not result in patient </a:t>
            </a:r>
            <a:r>
              <a:rPr lang="en-US" sz="3600" dirty="0" smtClean="0">
                <a:solidFill>
                  <a:srgbClr val="960000"/>
                </a:solidFill>
              </a:rPr>
              <a:t>harm.</a:t>
            </a:r>
            <a:endParaRPr lang="en-US" sz="3600" dirty="0">
              <a:solidFill>
                <a:srgbClr val="960000"/>
              </a:solidFill>
            </a:endParaRPr>
          </a:p>
          <a:p>
            <a:pPr marL="971550" lvl="1" indent="-571500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Analysis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of near misses provides the opportunity to identify and remedy system failures before the occurrence of harm</a:t>
            </a:r>
          </a:p>
        </p:txBody>
      </p:sp>
    </p:spTree>
    <p:extLst>
      <p:ext uri="{BB962C8B-B14F-4D97-AF65-F5344CB8AC3E}">
        <p14:creationId xmlns:p14="http://schemas.microsoft.com/office/powerpoint/2010/main" val="2298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283" y="108955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b="1" dirty="0"/>
              <a:t>Types of medical error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191" y="1262130"/>
            <a:ext cx="10380371" cy="5138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4. Sentinel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event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B0F0"/>
                </a:solidFill>
              </a:rPr>
              <a:t>An </a:t>
            </a:r>
            <a:r>
              <a:rPr lang="en-US" sz="2400" dirty="0">
                <a:solidFill>
                  <a:srgbClr val="00B0F0"/>
                </a:solidFill>
              </a:rPr>
              <a:t>unexpected occurrence involving death or serious physical or psychological </a:t>
            </a:r>
            <a:r>
              <a:rPr lang="en-US" sz="2400" dirty="0" smtClean="0">
                <a:solidFill>
                  <a:srgbClr val="00B0F0"/>
                </a:solidFill>
              </a:rPr>
              <a:t>injury.</a:t>
            </a:r>
            <a:endParaRPr lang="en-US" sz="2400" dirty="0">
              <a:solidFill>
                <a:srgbClr val="00B0F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960000"/>
                </a:solidFill>
              </a:rPr>
              <a:t>The </a:t>
            </a:r>
            <a:r>
              <a:rPr lang="en-US" sz="2400" dirty="0">
                <a:solidFill>
                  <a:srgbClr val="960000"/>
                </a:solidFill>
              </a:rPr>
              <a:t>injury involves loss of limb or </a:t>
            </a:r>
            <a:r>
              <a:rPr lang="en-US" sz="2400" dirty="0" smtClean="0">
                <a:solidFill>
                  <a:srgbClr val="960000"/>
                </a:solidFill>
              </a:rPr>
              <a:t>function.</a:t>
            </a:r>
            <a:endParaRPr lang="en-US" sz="2400" dirty="0">
              <a:solidFill>
                <a:srgbClr val="96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9900"/>
                </a:solidFill>
              </a:rPr>
              <a:t>requires </a:t>
            </a:r>
            <a:r>
              <a:rPr lang="en-US" sz="2400" dirty="0">
                <a:solidFill>
                  <a:srgbClr val="009900"/>
                </a:solidFill>
              </a:rPr>
              <a:t>immediate investigation and </a:t>
            </a:r>
            <a:r>
              <a:rPr lang="en-US" sz="2400" dirty="0" smtClean="0">
                <a:solidFill>
                  <a:srgbClr val="009900"/>
                </a:solidFill>
              </a:rPr>
              <a:t>response.</a:t>
            </a:r>
            <a:endParaRPr lang="en-US" sz="2400" dirty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Hemolytic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transfusion reaction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due to administration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of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blood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products having major blood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group incompatibilities.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0000FF"/>
                </a:solidFill>
              </a:rPr>
              <a:t>Wrong-site</a:t>
            </a:r>
            <a:r>
              <a:rPr lang="en-US" sz="2400" dirty="0">
                <a:solidFill>
                  <a:srgbClr val="0000FF"/>
                </a:solidFill>
              </a:rPr>
              <a:t>, wrong-procedure, or wrong-patient </a:t>
            </a:r>
            <a:r>
              <a:rPr lang="en-US" sz="2400" dirty="0" smtClean="0">
                <a:solidFill>
                  <a:srgbClr val="0000FF"/>
                </a:solidFill>
              </a:rPr>
              <a:t>surgery.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FF0000"/>
                </a:solidFill>
              </a:rPr>
              <a:t>A </a:t>
            </a:r>
            <a:r>
              <a:rPr lang="en-US" sz="2400" dirty="0">
                <a:solidFill>
                  <a:srgbClr val="FF0000"/>
                </a:solidFill>
              </a:rPr>
              <a:t>medication error or other treatment-related error resulting in </a:t>
            </a:r>
            <a:r>
              <a:rPr lang="en-US" sz="2400" dirty="0" smtClean="0">
                <a:solidFill>
                  <a:srgbClr val="FF0000"/>
                </a:solidFill>
              </a:rPr>
              <a:t>death.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rgbClr val="FF0066"/>
                </a:solidFill>
              </a:rPr>
              <a:t>Unintentional </a:t>
            </a:r>
            <a:r>
              <a:rPr lang="en-US" sz="2400" dirty="0">
                <a:solidFill>
                  <a:srgbClr val="FF0066"/>
                </a:solidFill>
              </a:rPr>
              <a:t>retention of a foreign body in a patient after </a:t>
            </a:r>
            <a:r>
              <a:rPr lang="en-US" sz="2400" dirty="0" smtClean="0">
                <a:solidFill>
                  <a:srgbClr val="FF0066"/>
                </a:solidFill>
              </a:rPr>
              <a:t>surgery.</a:t>
            </a:r>
            <a:endParaRPr lang="en-US" sz="2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6350</TotalTime>
  <Words>4387</Words>
  <Application>Microsoft Office PowerPoint</Application>
  <PresentationFormat>Widescreen</PresentationFormat>
  <Paragraphs>268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Brush Script MT</vt:lpstr>
      <vt:lpstr>Century Gothic</vt:lpstr>
      <vt:lpstr>Courier New</vt:lpstr>
      <vt:lpstr>Tahoma</vt:lpstr>
      <vt:lpstr>Wingdings</vt:lpstr>
      <vt:lpstr>Wingdings 2</vt:lpstr>
      <vt:lpstr>Wingdings 3</vt:lpstr>
      <vt:lpstr>Wisp</vt:lpstr>
      <vt:lpstr>Common complications  in surgery</vt:lpstr>
      <vt:lpstr>Krishen Sieunarine and J. Richard Smith surgical complications chapter 19</vt:lpstr>
      <vt:lpstr>Professor Owen H. Wangensteen, one of the greatest academic surgeons of the 20th century Nadey S. Hakim &amp; Vassilios E. Papalois, Surgical complications. Preface, </vt:lpstr>
      <vt:lpstr>6∑  theory</vt:lpstr>
      <vt:lpstr>Never events</vt:lpstr>
      <vt:lpstr>Types of medical error</vt:lpstr>
      <vt:lpstr>Types of medical error</vt:lpstr>
      <vt:lpstr>Types of medical error</vt:lpstr>
      <vt:lpstr>Types of medical error</vt:lpstr>
      <vt:lpstr>PowerPoint Presentation</vt:lpstr>
      <vt:lpstr>Retained Surgical Items</vt:lpstr>
      <vt:lpstr>Risk factors for retained surgical sponges</vt:lpstr>
      <vt:lpstr>Complications in Minor Procedures Central Venous Access Catheters </vt:lpstr>
      <vt:lpstr>PowerPoint Presentation</vt:lpstr>
      <vt:lpstr>PowerPoint Presentation</vt:lpstr>
      <vt:lpstr>Complications in Minor Procedures Central Venous Access Catheters </vt:lpstr>
      <vt:lpstr>PowerPoint Presentation</vt:lpstr>
      <vt:lpstr>Complications in Minor Procedures Central Venous Access Catheters </vt:lpstr>
      <vt:lpstr>PowerPoint Presentation</vt:lpstr>
      <vt:lpstr>Complications in Minor Procedures Central Venous Access Catheters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Endoscopy and Bronchoscopy.</vt:lpstr>
      <vt:lpstr>Tracheostomy</vt:lpstr>
      <vt:lpstr>PowerPoint Presentation</vt:lpstr>
      <vt:lpstr>Percutaneous Endogastrostomy (PEG)</vt:lpstr>
      <vt:lpstr>Tube Thoracostomy</vt:lpstr>
      <vt:lpstr>PowerPoint Presentation</vt:lpstr>
      <vt:lpstr>Complications of Angiography</vt:lpstr>
      <vt:lpstr>Complications of Biopsies.</vt:lpstr>
      <vt:lpstr>Organ System Complications Neurologic System</vt:lpstr>
      <vt:lpstr>Organ System Complications Eyes, Ears, and Nose</vt:lpstr>
      <vt:lpstr>Organ System Complications  Vascular Problems of the Neck</vt:lpstr>
      <vt:lpstr>Organ System Complications Thyroid and Parathyroid Glands</vt:lpstr>
      <vt:lpstr>Organ System Complications Respiratory System</vt:lpstr>
      <vt:lpstr>Organ System Complications Respiratory System</vt:lpstr>
      <vt:lpstr>Organ System Complications Respiratory System</vt:lpstr>
      <vt:lpstr>Organ System Complications Cardiac System</vt:lpstr>
      <vt:lpstr>Organ System Complications Cardiac System</vt:lpstr>
      <vt:lpstr>Organ System Complications Gastrointestinal System</vt:lpstr>
      <vt:lpstr>Organ System Complications Gastrointestinal System</vt:lpstr>
      <vt:lpstr>Hepatobiliary-Pancreatic System</vt:lpstr>
      <vt:lpstr>Renal System</vt:lpstr>
      <vt:lpstr>Musculoskeletal System</vt:lpstr>
      <vt:lpstr>Hematologic System</vt:lpstr>
      <vt:lpstr>Abdominal Compartment Syndrome(ACS)</vt:lpstr>
      <vt:lpstr>Urinary Catheters</vt:lpstr>
      <vt:lpstr>Necrotizing Fasciitis</vt:lpstr>
      <vt:lpstr>Problems with Thermoregulation Hypothermia</vt:lpstr>
      <vt:lpstr>PowerPoint Presentation</vt:lpstr>
      <vt:lpstr>Problems with Thermoregulation  Hyperthermia core temperature greater than 38.6°C. </vt:lpstr>
      <vt:lpstr>Malignant hyperthermia</vt:lpstr>
      <vt:lpstr>Thyrotoxicosis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complications in surgery</dc:title>
  <dc:creator>Ali Ahmadabadi</dc:creator>
  <cp:lastModifiedBy>Ali Ahmadabadi</cp:lastModifiedBy>
  <cp:revision>94</cp:revision>
  <dcterms:created xsi:type="dcterms:W3CDTF">2015-11-30T19:20:11Z</dcterms:created>
  <dcterms:modified xsi:type="dcterms:W3CDTF">2017-06-15T19:03:21Z</dcterms:modified>
</cp:coreProperties>
</file>